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8" r:id="rId21"/>
    <p:sldId id="276" r:id="rId22"/>
    <p:sldId id="277" r:id="rId23"/>
    <p:sldId id="279" r:id="rId24"/>
    <p:sldId id="281" r:id="rId25"/>
    <p:sldId id="280" r:id="rId26"/>
    <p:sldId id="282" r:id="rId27"/>
    <p:sldId id="283" r:id="rId28"/>
    <p:sldId id="285"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38AC5594-7798-4317-9763-91CF63695F35}">
          <p14:sldIdLst>
            <p14:sldId id="256"/>
            <p14:sldId id="257"/>
            <p14:sldId id="258"/>
            <p14:sldId id="259"/>
            <p14:sldId id="260"/>
            <p14:sldId id="261"/>
            <p14:sldId id="262"/>
            <p14:sldId id="263"/>
            <p14:sldId id="264"/>
            <p14:sldId id="265"/>
            <p14:sldId id="266"/>
            <p14:sldId id="267"/>
            <p14:sldId id="268"/>
            <p14:sldId id="269"/>
            <p14:sldId id="270"/>
            <p14:sldId id="271"/>
            <p14:sldId id="273"/>
            <p14:sldId id="274"/>
            <p14:sldId id="275"/>
            <p14:sldId id="278"/>
            <p14:sldId id="276"/>
            <p14:sldId id="277"/>
            <p14:sldId id="279"/>
            <p14:sldId id="281"/>
            <p14:sldId id="280"/>
            <p14:sldId id="282"/>
            <p14:sldId id="283"/>
            <p14:sldId id="285"/>
            <p14:sldId id="287"/>
            <p14:sldId id="288"/>
            <p14:sldId id="289"/>
            <p14:sldId id="290"/>
            <p14:sldId id="291"/>
            <p14:sldId id="292"/>
            <p14:sldId id="293"/>
            <p14:sldId id="294"/>
            <p14:sldId id="295"/>
            <p14:sldId id="296"/>
            <p14:sldId id="297"/>
            <p14:sldId id="298"/>
            <p14:sldId id="29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62" autoAdjust="0"/>
  </p:normalViewPr>
  <p:slideViewPr>
    <p:cSldViewPr>
      <p:cViewPr>
        <p:scale>
          <a:sx n="80" d="100"/>
          <a:sy n="80" d="100"/>
        </p:scale>
        <p:origin x="-172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7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D28CFA5-25A0-4E28-8BCD-BA4B4B5A3209}" type="datetimeFigureOut">
              <a:rPr lang="fr-FR" smtClean="0"/>
              <a:t>15/06/2023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2967576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28CFA5-25A0-4E28-8BCD-BA4B4B5A3209}" type="datetimeFigureOut">
              <a:rPr lang="fr-FR" smtClean="0"/>
              <a:t>15/06/2023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2075580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28CFA5-25A0-4E28-8BCD-BA4B4B5A3209}" type="datetimeFigureOut">
              <a:rPr lang="fr-FR" smtClean="0"/>
              <a:t>15/06/2023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115662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28CFA5-25A0-4E28-8BCD-BA4B4B5A3209}" type="datetimeFigureOut">
              <a:rPr lang="fr-FR" smtClean="0"/>
              <a:t>15/06/2023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2677948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D28CFA5-25A0-4E28-8BCD-BA4B4B5A3209}" type="datetimeFigureOut">
              <a:rPr lang="fr-FR" smtClean="0"/>
              <a:t>15/06/2023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261980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D28CFA5-25A0-4E28-8BCD-BA4B4B5A3209}" type="datetimeFigureOut">
              <a:rPr lang="fr-FR" smtClean="0"/>
              <a:t>15/06/2023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77539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D28CFA5-25A0-4E28-8BCD-BA4B4B5A3209}" type="datetimeFigureOut">
              <a:rPr lang="fr-FR" smtClean="0"/>
              <a:t>15/06/2023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1262563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D28CFA5-25A0-4E28-8BCD-BA4B4B5A3209}" type="datetimeFigureOut">
              <a:rPr lang="fr-FR" smtClean="0"/>
              <a:t>15/06/2023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88810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28CFA5-25A0-4E28-8BCD-BA4B4B5A3209}" type="datetimeFigureOut">
              <a:rPr lang="fr-FR" smtClean="0"/>
              <a:t>15/06/2023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3809055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D28CFA5-25A0-4E28-8BCD-BA4B4B5A3209}" type="datetimeFigureOut">
              <a:rPr lang="fr-FR" smtClean="0"/>
              <a:t>15/06/2023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301164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D28CFA5-25A0-4E28-8BCD-BA4B4B5A3209}" type="datetimeFigureOut">
              <a:rPr lang="fr-FR" smtClean="0"/>
              <a:t>15/06/2023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783EA1-BBE7-4EE8-8CDA-F610689F5260}" type="slidenum">
              <a:rPr lang="fr-FR" smtClean="0"/>
              <a:t>‹N°›</a:t>
            </a:fld>
            <a:endParaRPr lang="fr-FR"/>
          </a:p>
        </p:txBody>
      </p:sp>
    </p:spTree>
    <p:extLst>
      <p:ext uri="{BB962C8B-B14F-4D97-AF65-F5344CB8AC3E}">
        <p14:creationId xmlns:p14="http://schemas.microsoft.com/office/powerpoint/2010/main" val="1546462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28CFA5-25A0-4E28-8BCD-BA4B4B5A3209}" type="datetimeFigureOut">
              <a:rPr lang="fr-FR" smtClean="0"/>
              <a:t>15/06/2023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783EA1-BBE7-4EE8-8CDA-F610689F5260}" type="slidenum">
              <a:rPr lang="fr-FR" smtClean="0"/>
              <a:t>‹N°›</a:t>
            </a:fld>
            <a:endParaRPr lang="fr-FR"/>
          </a:p>
        </p:txBody>
      </p:sp>
    </p:spTree>
    <p:extLst>
      <p:ext uri="{BB962C8B-B14F-4D97-AF65-F5344CB8AC3E}">
        <p14:creationId xmlns:p14="http://schemas.microsoft.com/office/powerpoint/2010/main" val="3478495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wikipedia.org/wiki/Gerundeter_halboffener_Hinterzungennasalvokal" TargetMode="External"/><Relationship Id="rId2" Type="http://schemas.openxmlformats.org/officeDocument/2006/relationships/hyperlink" Target="https://de.wikipedia.org/wiki/Ungerundeter_halboffener_Vorderzungennasalvokal"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de.wikipedia.org/wiki/Ungerundeter_halboffener_Vorderzungennasalvoka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556793"/>
            <a:ext cx="9144000" cy="3528392"/>
          </a:xfrm>
          <a:solidFill>
            <a:schemeClr val="tx2">
              <a:lumMod val="20000"/>
              <a:lumOff val="80000"/>
            </a:schemeClr>
          </a:solidFill>
        </p:spPr>
        <p:txBody>
          <a:bodyPr>
            <a:normAutofit/>
          </a:bodyPr>
          <a:lstStyle/>
          <a:p>
            <a:pPr algn="just">
              <a:lnSpc>
                <a:spcPct val="150000"/>
              </a:lnSpc>
            </a:pPr>
            <a:r>
              <a:rPr lang="fr-FR" sz="3200" b="1" dirty="0" smtClean="0">
                <a:solidFill>
                  <a:schemeClr val="tx2"/>
                </a:solidFill>
                <a:latin typeface="Times New Roman" panose="02020603050405020304" pitchFamily="18" charset="0"/>
                <a:cs typeface="Times New Roman" panose="02020603050405020304" pitchFamily="18" charset="0"/>
              </a:rPr>
              <a:t>Die Laute und Silben des </a:t>
            </a:r>
            <a:r>
              <a:rPr lang="fr-FR" sz="3200" b="1" dirty="0">
                <a:solidFill>
                  <a:schemeClr val="tx2"/>
                </a:solidFill>
                <a:latin typeface="Times New Roman" panose="02020603050405020304" pitchFamily="18" charset="0"/>
                <a:cs typeface="Times New Roman" panose="02020603050405020304" pitchFamily="18" charset="0"/>
              </a:rPr>
              <a:t>D</a:t>
            </a:r>
            <a:r>
              <a:rPr lang="fr-FR" sz="3200" b="1" dirty="0" smtClean="0">
                <a:solidFill>
                  <a:schemeClr val="tx2"/>
                </a:solidFill>
                <a:latin typeface="Times New Roman" panose="02020603050405020304" pitchFamily="18" charset="0"/>
                <a:cs typeface="Times New Roman" panose="02020603050405020304" pitchFamily="18" charset="0"/>
              </a:rPr>
              <a:t>eutschen und Wolof: eine Kontrastive Untersuchung</a:t>
            </a:r>
            <a:endParaRPr lang="fr-FR" sz="3200" b="1" dirty="0">
              <a:solidFill>
                <a:schemeClr val="tx2"/>
              </a:solidFill>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755576" y="5229200"/>
            <a:ext cx="7632848" cy="1512168"/>
          </a:xfrm>
        </p:spPr>
        <p:txBody>
          <a:bodyPr>
            <a:normAutofit/>
          </a:bodyPr>
          <a:lstStyle/>
          <a:p>
            <a:pPr algn="l"/>
            <a:r>
              <a:rPr lang="fr-FR" sz="1200" b="1" dirty="0" smtClean="0">
                <a:solidFill>
                  <a:srgbClr val="C00000"/>
                </a:solidFill>
                <a:latin typeface="Times New Roman" panose="02020603050405020304" pitchFamily="18" charset="0"/>
                <a:cs typeface="Times New Roman" panose="02020603050405020304" pitchFamily="18" charset="0"/>
              </a:rPr>
              <a:t>		</a:t>
            </a:r>
          </a:p>
          <a:p>
            <a:pPr algn="just"/>
            <a:r>
              <a:rPr lang="fr-FR" sz="1500" b="1" dirty="0" smtClean="0">
                <a:solidFill>
                  <a:srgbClr val="7030A0"/>
                </a:solidFill>
                <a:latin typeface="Times New Roman" panose="02020603050405020304" pitchFamily="18" charset="0"/>
                <a:cs typeface="Times New Roman" panose="02020603050405020304" pitchFamily="18" charset="0"/>
              </a:rPr>
              <a:t>Mahamadou Diouf </a:t>
            </a:r>
          </a:p>
          <a:p>
            <a:pPr algn="just"/>
            <a:r>
              <a:rPr lang="fr-FR" sz="1500" b="1" dirty="0" smtClean="0">
                <a:solidFill>
                  <a:srgbClr val="7030A0"/>
                </a:solidFill>
                <a:latin typeface="Times New Roman" panose="02020603050405020304" pitchFamily="18" charset="0"/>
                <a:cs typeface="Times New Roman" panose="02020603050405020304" pitchFamily="18" charset="0"/>
              </a:rPr>
              <a:t>Präsentation  der Dissertationsarbeit an der Humboldt Universität Berlin am 27. Jun 2023</a:t>
            </a:r>
            <a:endParaRPr lang="fr-FR" sz="15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0647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solidFill>
                  <a:schemeClr val="accent3"/>
                </a:solidFill>
                <a:latin typeface="Times New Roman" panose="02020603050405020304" pitchFamily="18" charset="0"/>
                <a:cs typeface="Times New Roman" panose="02020603050405020304" pitchFamily="18" charset="0"/>
              </a:rPr>
              <a:t>Aussprache der problematischen Laute</a:t>
            </a:r>
            <a:endParaRPr lang="fr-FR" sz="2400" dirty="0">
              <a:solidFill>
                <a:schemeClr val="accent3"/>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5257800"/>
          </a:xfrm>
        </p:spPr>
        <p:txBody>
          <a:bodyPr>
            <a:normAutofit/>
          </a:bodyPr>
          <a:lstStyle/>
          <a:p>
            <a:pPr algn="just">
              <a:buFont typeface="Wingdings" panose="05000000000000000000" pitchFamily="2" charset="2"/>
              <a:buChar char="q"/>
            </a:pPr>
            <a:r>
              <a:rPr lang="fr-FR" sz="1800" dirty="0" smtClean="0">
                <a:latin typeface="Times New Roman" panose="02020603050405020304" pitchFamily="18" charset="0"/>
                <a:cs typeface="Times New Roman" panose="02020603050405020304" pitchFamily="18" charset="0"/>
              </a:rPr>
              <a:t>Diese problematischen Laute werden von den wolofsprechenden Lernenden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andere</a:t>
            </a:r>
            <a:r>
              <a:rPr lang="fr-FR" sz="1800" dirty="0" smtClean="0">
                <a:latin typeface="Times New Roman" panose="02020603050405020304" pitchFamily="18" charset="0"/>
                <a:cs typeface="Times New Roman" panose="02020603050405020304" pitchFamily="18" charset="0"/>
              </a:rPr>
              <a:t> Laute </a:t>
            </a:r>
            <a:r>
              <a:rPr lang="fr-FR" sz="1800" dirty="0" err="1" smtClean="0">
                <a:latin typeface="Times New Roman" panose="02020603050405020304" pitchFamily="18" charset="0"/>
                <a:cs typeface="Times New Roman" panose="02020603050405020304" pitchFamily="18" charset="0"/>
              </a:rPr>
              <a:t>ersetzt</a:t>
            </a:r>
            <a:r>
              <a:rPr lang="fr-FR" sz="1800" dirty="0" smtClean="0">
                <a:latin typeface="Times New Roman" panose="02020603050405020304" pitchFamily="18" charset="0"/>
                <a:cs typeface="Times New Roman" panose="02020603050405020304" pitchFamily="18" charset="0"/>
              </a:rPr>
              <a:t> (vgl. </a:t>
            </a:r>
            <a:r>
              <a:rPr lang="de-DE" sz="1800" dirty="0">
                <a:latin typeface="Times New Roman" panose="02020603050405020304" pitchFamily="18" charset="0"/>
                <a:cs typeface="Times New Roman" panose="02020603050405020304" pitchFamily="18" charset="0"/>
              </a:rPr>
              <a:t>Mbaye 2020: S.28)</a:t>
            </a:r>
            <a:r>
              <a:rPr lang="fr-FR" sz="18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fr-FR" sz="1800" dirty="0" err="1" smtClean="0">
                <a:latin typeface="Times New Roman" panose="02020603050405020304" pitchFamily="18" charset="0"/>
                <a:cs typeface="Times New Roman" panose="02020603050405020304" pitchFamily="18" charset="0"/>
              </a:rPr>
              <a:t>Labio</a:t>
            </a:r>
            <a:r>
              <a:rPr lang="fr-FR" sz="1800" dirty="0" smtClean="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dentaler stimmhafter Frikativ [v]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[w] </a:t>
            </a:r>
            <a:r>
              <a:rPr lang="fr-FR" sz="1800" dirty="0" err="1" smtClean="0">
                <a:latin typeface="Times New Roman" panose="02020603050405020304" pitchFamily="18" charset="0"/>
                <a:cs typeface="Times New Roman" panose="02020603050405020304" pitchFamily="18" charset="0"/>
              </a:rPr>
              <a:t>ersetzt</a:t>
            </a:r>
            <a:r>
              <a:rPr lang="fr-FR" sz="1800" dirty="0" smtClean="0">
                <a:latin typeface="Times New Roman" panose="02020603050405020304" pitchFamily="18" charset="0"/>
                <a:cs typeface="Times New Roman" panose="02020603050405020304" pitchFamily="18" charset="0"/>
              </a:rPr>
              <a:t> (vgl. Dialo 2010: </a:t>
            </a:r>
            <a:r>
              <a:rPr lang="de-DE" sz="1800" dirty="0" smtClean="0">
                <a:latin typeface="Times New Roman" panose="02020603050405020304" pitchFamily="18" charset="0"/>
                <a:cs typeface="Times New Roman" panose="02020603050405020304" pitchFamily="18" charset="0"/>
              </a:rPr>
              <a:t>S.96</a:t>
            </a:r>
            <a:r>
              <a:rPr lang="de-DE" sz="1800" dirty="0">
                <a:latin typeface="Times New Roman" panose="02020603050405020304" pitchFamily="18" charset="0"/>
                <a:cs typeface="Times New Roman" panose="02020603050405020304" pitchFamily="18" charset="0"/>
              </a:rPr>
              <a:t>)</a:t>
            </a:r>
            <a:r>
              <a:rPr lang="fr-FR" sz="1800" dirty="0" smtClean="0">
                <a:latin typeface="Times New Roman" panose="02020603050405020304" pitchFamily="18" charset="0"/>
                <a:cs typeface="Times New Roman" panose="02020603050405020304" pitchFamily="18" charset="0"/>
              </a:rPr>
              <a:t> </a:t>
            </a:r>
            <a:endParaRPr lang="fr-FR"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fr-FR" sz="1800" dirty="0" err="1">
                <a:latin typeface="Times New Roman" panose="02020603050405020304" pitchFamily="18" charset="0"/>
                <a:cs typeface="Times New Roman" panose="02020603050405020304" pitchFamily="18" charset="0"/>
              </a:rPr>
              <a:t>Alveo</a:t>
            </a:r>
            <a:r>
              <a:rPr lang="fr-FR" sz="1800" dirty="0">
                <a:latin typeface="Times New Roman" panose="02020603050405020304" pitchFamily="18" charset="0"/>
                <a:cs typeface="Times New Roman" panose="02020603050405020304" pitchFamily="18" charset="0"/>
              </a:rPr>
              <a:t>- dentaler stimmhafter Frikativ [z]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[s] </a:t>
            </a:r>
            <a:r>
              <a:rPr lang="fr-FR" sz="1800" dirty="0" err="1" smtClean="0">
                <a:latin typeface="Times New Roman" panose="02020603050405020304" pitchFamily="18" charset="0"/>
                <a:cs typeface="Times New Roman" panose="02020603050405020304" pitchFamily="18" charset="0"/>
              </a:rPr>
              <a:t>ersetzt</a:t>
            </a:r>
            <a:endParaRPr lang="fr-FR"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fr-FR" sz="1800" dirty="0">
                <a:latin typeface="Times New Roman" panose="02020603050405020304" pitchFamily="18" charset="0"/>
                <a:cs typeface="Times New Roman" panose="02020603050405020304" pitchFamily="18" charset="0"/>
              </a:rPr>
              <a:t>Palato- alveolarer stimmloser Plosiv [</a:t>
            </a:r>
            <a:r>
              <a:rPr lang="de-DE" sz="1800" dirty="0">
                <a:latin typeface="Times New Roman" panose="02020603050405020304" pitchFamily="18" charset="0"/>
                <a:cs typeface="Times New Roman" panose="02020603050405020304" pitchFamily="18" charset="0"/>
              </a:rPr>
              <a:t>ʃ</a:t>
            </a:r>
            <a:r>
              <a:rPr lang="de-DE" sz="1800" dirty="0" smtClean="0">
                <a:latin typeface="Times New Roman" panose="02020603050405020304" pitchFamily="18" charset="0"/>
                <a:cs typeface="Times New Roman" panose="02020603050405020304" pitchFamily="18" charset="0"/>
              </a:rPr>
              <a:t>] wird durch [s] ersetzt</a:t>
            </a:r>
            <a:endParaRPr lang="de-DE"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fr-FR" sz="1800" dirty="0">
                <a:latin typeface="Times New Roman" panose="02020603050405020304" pitchFamily="18" charset="0"/>
                <a:cs typeface="Times New Roman" panose="02020603050405020304" pitchFamily="18" charset="0"/>
              </a:rPr>
              <a:t>Palato- alveolarer stimmhafter Plosiv [</a:t>
            </a:r>
            <a:r>
              <a:rPr lang="de-DE" sz="1800" dirty="0">
                <a:latin typeface="Times New Roman" panose="02020603050405020304" pitchFamily="18" charset="0"/>
                <a:cs typeface="Times New Roman" panose="02020603050405020304" pitchFamily="18" charset="0"/>
              </a:rPr>
              <a:t>ʒ</a:t>
            </a:r>
            <a:r>
              <a:rPr lang="de-DE" sz="1800" dirty="0" smtClean="0">
                <a:latin typeface="Times New Roman" panose="02020603050405020304" pitchFamily="18" charset="0"/>
                <a:cs typeface="Times New Roman" panose="02020603050405020304" pitchFamily="18" charset="0"/>
              </a:rPr>
              <a:t>] wird durch [s] ersetzt</a:t>
            </a:r>
            <a:endParaRPr lang="de-DE"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de-DE" sz="1800" dirty="0">
                <a:latin typeface="Times New Roman" panose="02020603050405020304" pitchFamily="18" charset="0"/>
                <a:cs typeface="Times New Roman" panose="02020603050405020304" pitchFamily="18" charset="0"/>
              </a:rPr>
              <a:t>Glotaler stimmloser Frikativ [h</a:t>
            </a:r>
            <a:r>
              <a:rPr lang="de-DE" sz="1800" dirty="0" smtClean="0">
                <a:latin typeface="Times New Roman" panose="02020603050405020304" pitchFamily="18" charset="0"/>
                <a:cs typeface="Times New Roman" panose="02020603050405020304" pitchFamily="18" charset="0"/>
              </a:rPr>
              <a:t>] wird durch [x] ersetzt</a:t>
            </a:r>
            <a:endParaRPr lang="de-DE" sz="1800" dirty="0">
              <a:latin typeface="Times New Roman" panose="02020603050405020304" pitchFamily="18" charset="0"/>
              <a:cs typeface="Times New Roman" panose="02020603050405020304" pitchFamily="18" charset="0"/>
            </a:endParaRPr>
          </a:p>
          <a:p>
            <a:pPr marL="0" indent="0" algn="just">
              <a:buNone/>
            </a:pPr>
            <a:endParaRPr lang="de-DE" sz="1800" dirty="0">
              <a:latin typeface="Times New Roman" panose="02020603050405020304" pitchFamily="18" charset="0"/>
              <a:cs typeface="Times New Roman" panose="02020603050405020304" pitchFamily="18" charset="0"/>
            </a:endParaRPr>
          </a:p>
          <a:p>
            <a:pPr marL="0" indent="0" algn="just">
              <a:buNone/>
            </a:pPr>
            <a:r>
              <a:rPr lang="fr-FR" sz="1800" dirty="0">
                <a:latin typeface="Times New Roman" panose="02020603050405020304" pitchFamily="18" charset="0"/>
                <a:cs typeface="Times New Roman" panose="02020603050405020304" pitchFamily="18" charset="0"/>
              </a:rPr>
              <a:t>Beispielwörter: </a:t>
            </a:r>
          </a:p>
          <a:p>
            <a:pPr marL="0" indent="0" algn="just">
              <a:buNone/>
            </a:pPr>
            <a:r>
              <a:rPr lang="fr-FR" sz="1800" dirty="0">
                <a:latin typeface="Times New Roman" panose="02020603050405020304" pitchFamily="18" charset="0"/>
                <a:cs typeface="Times New Roman" panose="02020603050405020304" pitchFamily="18" charset="0"/>
              </a:rPr>
              <a:t>		</a:t>
            </a:r>
            <a:r>
              <a:rPr lang="fr-FR" sz="1800" i="1" dirty="0">
                <a:latin typeface="Times New Roman" panose="02020603050405020304" pitchFamily="18" charset="0"/>
                <a:cs typeface="Times New Roman" panose="02020603050405020304" pitchFamily="18" charset="0"/>
              </a:rPr>
              <a:t>Welche</a:t>
            </a: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a:t>
            </a:r>
            <a:r>
              <a:rPr lang="fr-FR" sz="1800" b="1" dirty="0" err="1" smtClean="0">
                <a:latin typeface="Times New Roman" panose="02020603050405020304" pitchFamily="18" charset="0"/>
                <a:cs typeface="Times New Roman" panose="02020603050405020304" pitchFamily="18" charset="0"/>
              </a:rPr>
              <a:t>w</a:t>
            </a:r>
            <a:r>
              <a:rPr lang="fr-FR" sz="1800" dirty="0" err="1" smtClean="0">
                <a:latin typeface="Times New Roman" panose="02020603050405020304" pitchFamily="18" charset="0"/>
                <a:cs typeface="Times New Roman" panose="02020603050405020304" pitchFamily="18" charset="0"/>
              </a:rPr>
              <a:t>ɛl</a:t>
            </a:r>
            <a:r>
              <a:rPr lang="az-Cyrl-AZ" sz="1800" dirty="0">
                <a:latin typeface="Times New Roman" panose="02020603050405020304" pitchFamily="18" charset="0"/>
                <a:cs typeface="Times New Roman" panose="02020603050405020304" pitchFamily="18" charset="0"/>
              </a:rPr>
              <a:t>ҫә</a:t>
            </a:r>
            <a:r>
              <a:rPr lang="fr-FR" sz="1800" dirty="0">
                <a:latin typeface="Times New Roman" panose="02020603050405020304" pitchFamily="18" charset="0"/>
                <a:cs typeface="Times New Roman" panose="02020603050405020304" pitchFamily="18" charset="0"/>
              </a:rPr>
              <a:t>]    </a:t>
            </a:r>
          </a:p>
          <a:p>
            <a:pPr marL="0" indent="0" algn="just">
              <a:buNone/>
            </a:pPr>
            <a:r>
              <a:rPr lang="fr-FR" sz="1800" dirty="0">
                <a:latin typeface="Times New Roman" panose="02020603050405020304" pitchFamily="18" charset="0"/>
                <a:cs typeface="Times New Roman" panose="02020603050405020304" pitchFamily="18" charset="0"/>
              </a:rPr>
              <a:t>		</a:t>
            </a:r>
            <a:r>
              <a:rPr lang="fr-FR" sz="1800" i="1" dirty="0">
                <a:latin typeface="Times New Roman" panose="02020603050405020304" pitchFamily="18" charset="0"/>
                <a:cs typeface="Times New Roman" panose="02020603050405020304" pitchFamily="18" charset="0"/>
              </a:rPr>
              <a:t>sagen</a:t>
            </a: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a:t>
            </a:r>
            <a:r>
              <a:rPr lang="fr-FR" sz="1800" b="1" dirty="0" smtClean="0">
                <a:latin typeface="Times New Roman" panose="02020603050405020304" pitchFamily="18" charset="0"/>
                <a:cs typeface="Times New Roman" panose="02020603050405020304" pitchFamily="18" charset="0"/>
              </a:rPr>
              <a:t>s</a:t>
            </a:r>
            <a:r>
              <a:rPr lang="fr-FR" sz="1800" dirty="0" smtClean="0">
                <a:latin typeface="Times New Roman" panose="02020603050405020304" pitchFamily="18" charset="0"/>
                <a:cs typeface="Times New Roman" panose="02020603050405020304" pitchFamily="18" charset="0"/>
              </a:rPr>
              <a:t>a:g</a:t>
            </a:r>
            <a:r>
              <a:rPr lang="az-Cyrl-AZ" sz="1800" dirty="0">
                <a:latin typeface="Times New Roman" panose="02020603050405020304" pitchFamily="18" charset="0"/>
                <a:cs typeface="Times New Roman" panose="02020603050405020304" pitchFamily="18" charset="0"/>
              </a:rPr>
              <a:t>ә</a:t>
            </a:r>
            <a:r>
              <a:rPr lang="fr-FR" sz="1800" dirty="0">
                <a:latin typeface="Times New Roman" panose="02020603050405020304" pitchFamily="18" charset="0"/>
                <a:cs typeface="Times New Roman" panose="02020603050405020304" pitchFamily="18" charset="0"/>
              </a:rPr>
              <a:t>n]</a:t>
            </a:r>
          </a:p>
          <a:p>
            <a:pPr marL="0" indent="0" algn="just">
              <a:buNone/>
            </a:pPr>
            <a:r>
              <a:rPr lang="fr-FR" sz="1800" dirty="0">
                <a:latin typeface="Times New Roman" panose="02020603050405020304" pitchFamily="18" charset="0"/>
                <a:cs typeface="Times New Roman" panose="02020603050405020304" pitchFamily="18" charset="0"/>
              </a:rPr>
              <a:t>		</a:t>
            </a:r>
            <a:r>
              <a:rPr lang="fr-FR" sz="1800" i="1" dirty="0">
                <a:latin typeface="Times New Roman" panose="02020603050405020304" pitchFamily="18" charset="0"/>
                <a:cs typeface="Times New Roman" panose="02020603050405020304" pitchFamily="18" charset="0"/>
              </a:rPr>
              <a:t>schreiben</a:t>
            </a: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a:t>
            </a:r>
            <a:r>
              <a:rPr lang="de-DE" sz="1800" b="1" dirty="0" err="1" smtClean="0">
                <a:latin typeface="Times New Roman" panose="02020603050405020304" pitchFamily="18" charset="0"/>
                <a:cs typeface="Times New Roman" panose="02020603050405020304" pitchFamily="18" charset="0"/>
              </a:rPr>
              <a:t>s</a:t>
            </a:r>
            <a:r>
              <a:rPr lang="de-DE" sz="1800" dirty="0" err="1" smtClean="0">
                <a:latin typeface="Times New Roman" panose="02020603050405020304" pitchFamily="18" charset="0"/>
                <a:cs typeface="Times New Roman" panose="02020603050405020304" pitchFamily="18" charset="0"/>
              </a:rPr>
              <a:t>Raɪb</a:t>
            </a:r>
            <a:r>
              <a:rPr lang="az-Cyrl-AZ" sz="1800" dirty="0">
                <a:latin typeface="Times New Roman" panose="02020603050405020304" pitchFamily="18" charset="0"/>
                <a:cs typeface="Times New Roman" panose="02020603050405020304" pitchFamily="18" charset="0"/>
              </a:rPr>
              <a:t>ә</a:t>
            </a:r>
            <a:r>
              <a:rPr lang="fr-FR" sz="1800" dirty="0">
                <a:latin typeface="Times New Roman" panose="02020603050405020304" pitchFamily="18" charset="0"/>
                <a:cs typeface="Times New Roman" panose="02020603050405020304" pitchFamily="18" charset="0"/>
              </a:rPr>
              <a:t>n]</a:t>
            </a:r>
          </a:p>
          <a:p>
            <a:pPr marL="0" indent="0" algn="just">
              <a:buNone/>
            </a:pPr>
            <a:r>
              <a:rPr lang="fr-FR" sz="1800" dirty="0">
                <a:latin typeface="Times New Roman" panose="02020603050405020304" pitchFamily="18" charset="0"/>
                <a:cs typeface="Times New Roman" panose="02020603050405020304" pitchFamily="18" charset="0"/>
              </a:rPr>
              <a:t>		</a:t>
            </a:r>
            <a:r>
              <a:rPr lang="fr-FR" sz="1800" i="1" dirty="0">
                <a:latin typeface="Times New Roman" panose="02020603050405020304" pitchFamily="18" charset="0"/>
                <a:cs typeface="Times New Roman" panose="02020603050405020304" pitchFamily="18" charset="0"/>
              </a:rPr>
              <a:t>garage</a:t>
            </a: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*[ga:ra:</a:t>
            </a:r>
            <a:r>
              <a:rPr lang="de-DE" sz="1800" b="1" dirty="0" smtClean="0">
                <a:latin typeface="Times New Roman" panose="02020603050405020304" pitchFamily="18" charset="0"/>
                <a:cs typeface="Times New Roman" panose="02020603050405020304" pitchFamily="18" charset="0"/>
              </a:rPr>
              <a:t>s</a:t>
            </a:r>
            <a:r>
              <a:rPr lang="de-DE" sz="1800" dirty="0" smtClean="0">
                <a:latin typeface="Times New Roman" panose="02020603050405020304" pitchFamily="18" charset="0"/>
                <a:cs typeface="Times New Roman" panose="02020603050405020304" pitchFamily="18" charset="0"/>
              </a:rPr>
              <a:t>]</a:t>
            </a:r>
            <a:endParaRPr lang="de-DE" sz="1800" dirty="0">
              <a:latin typeface="Times New Roman" panose="02020603050405020304" pitchFamily="18" charset="0"/>
              <a:cs typeface="Times New Roman" panose="02020603050405020304" pitchFamily="18" charset="0"/>
            </a:endParaRPr>
          </a:p>
          <a:p>
            <a:pPr marL="0" indent="0" algn="just">
              <a:buNone/>
            </a:pPr>
            <a:r>
              <a:rPr lang="de-DE" sz="1800" dirty="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Haus</a:t>
            </a:r>
            <a:r>
              <a:rPr lang="de-DE" sz="1800" dirty="0" smtClean="0">
                <a:latin typeface="Times New Roman" panose="02020603050405020304" pitchFamily="18" charset="0"/>
                <a:cs typeface="Times New Roman" panose="02020603050405020304" pitchFamily="18" charset="0"/>
              </a:rPr>
              <a:t>           *[</a:t>
            </a:r>
            <a:r>
              <a:rPr lang="de-DE" sz="1800" b="1" dirty="0" smtClean="0">
                <a:latin typeface="Times New Roman" panose="02020603050405020304" pitchFamily="18" charset="0"/>
                <a:cs typeface="Times New Roman" panose="02020603050405020304" pitchFamily="18" charset="0"/>
              </a:rPr>
              <a:t>x</a:t>
            </a:r>
            <a:r>
              <a:rPr lang="de-DE" sz="1800" dirty="0" smtClean="0">
                <a:latin typeface="Times New Roman" panose="02020603050405020304" pitchFamily="18" charset="0"/>
                <a:cs typeface="Times New Roman" panose="02020603050405020304" pitchFamily="18" charset="0"/>
              </a:rPr>
              <a:t>aʊs</a:t>
            </a:r>
            <a:r>
              <a:rPr lang="de-DE" sz="1800" dirty="0">
                <a:latin typeface="Times New Roman" panose="02020603050405020304" pitchFamily="18" charset="0"/>
                <a:cs typeface="Times New Roman" panose="02020603050405020304" pitchFamily="18" charset="0"/>
              </a:rPr>
              <a:t>]</a:t>
            </a:r>
          </a:p>
          <a:p>
            <a:pPr marL="0" indent="0">
              <a:buNone/>
            </a:pPr>
            <a:r>
              <a:rPr lang="fr-FR" sz="1800" dirty="0" smtClean="0">
                <a:latin typeface="Times New Roman" panose="02020603050405020304" pitchFamily="18" charset="0"/>
                <a:cs typeface="Times New Roman" panose="02020603050405020304" pitchFamily="18" charset="0"/>
              </a:rPr>
              <a:t> </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045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solidFill>
                  <a:schemeClr val="accent3"/>
                </a:solidFill>
                <a:latin typeface="Times New Roman" panose="02020603050405020304" pitchFamily="18" charset="0"/>
                <a:cs typeface="Times New Roman" panose="02020603050405020304" pitchFamily="18" charset="0"/>
              </a:rPr>
              <a:t>Das Französische als Hilfsmittel</a:t>
            </a:r>
            <a:endParaRPr lang="fr-FR" sz="2400" dirty="0">
              <a:solidFill>
                <a:schemeClr val="accent3"/>
              </a:solidFill>
              <a:latin typeface="Times New Roman" panose="02020603050405020304" pitchFamily="18" charset="0"/>
              <a:cs typeface="Times New Roman" panose="02020603050405020304" pitchFamily="18"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965317317"/>
              </p:ext>
            </p:extLst>
          </p:nvPr>
        </p:nvGraphicFramePr>
        <p:xfrm>
          <a:off x="-1" y="1340768"/>
          <a:ext cx="9144001" cy="4824535"/>
        </p:xfrm>
        <a:graphic>
          <a:graphicData uri="http://schemas.openxmlformats.org/drawingml/2006/table">
            <a:tbl>
              <a:tblPr firstRow="1" firstCol="1" bandRow="1">
                <a:tableStyleId>{5C22544A-7EE6-4342-B048-85BDC9FD1C3A}</a:tableStyleId>
              </a:tblPr>
              <a:tblGrid>
                <a:gridCol w="1000314"/>
                <a:gridCol w="858132"/>
                <a:gridCol w="1000314"/>
                <a:gridCol w="1000314"/>
                <a:gridCol w="1286694"/>
                <a:gridCol w="1000314"/>
                <a:gridCol w="714943"/>
                <a:gridCol w="858132"/>
                <a:gridCol w="713934"/>
                <a:gridCol w="710910"/>
              </a:tblGrid>
              <a:tr h="494762">
                <a:tc rowSpan="8">
                  <a:txBody>
                    <a:bodyPr/>
                    <a:lstStyle/>
                    <a:p>
                      <a:pPr marL="71755" marR="71755" algn="ctr">
                        <a:spcAft>
                          <a:spcPts val="0"/>
                        </a:spcAft>
                      </a:pPr>
                      <a:r>
                        <a:rPr lang="de-DE" sz="1000" dirty="0">
                          <a:effectLst/>
                        </a:rPr>
                        <a:t>Artikulationsarten</a:t>
                      </a:r>
                      <a:endParaRPr lang="fr-FR" sz="1100" dirty="0">
                        <a:effectLst/>
                      </a:endParaRPr>
                    </a:p>
                    <a:p>
                      <a:pPr marL="71755" marR="71755" algn="just">
                        <a:spcAft>
                          <a:spcPts val="0"/>
                        </a:spcAft>
                      </a:pPr>
                      <a:r>
                        <a:rPr lang="de-DE" sz="1000" dirty="0">
                          <a:effectLst/>
                        </a:rPr>
                        <a:t> </a:t>
                      </a:r>
                      <a:endParaRPr lang="fr-FR" sz="1100" dirty="0">
                        <a:effectLst/>
                      </a:endParaRPr>
                    </a:p>
                    <a:p>
                      <a:pPr marL="71755" marR="71755" algn="just">
                        <a:spcAft>
                          <a:spcPts val="0"/>
                        </a:spcAft>
                      </a:pPr>
                      <a:r>
                        <a:rPr lang="de-DE" sz="1000" dirty="0">
                          <a:effectLst/>
                        </a:rPr>
                        <a:t> </a:t>
                      </a:r>
                      <a:endParaRPr lang="fr-FR" sz="1100" dirty="0">
                        <a:effectLst/>
                      </a:endParaRPr>
                    </a:p>
                    <a:p>
                      <a:pPr marL="71755" marR="71755" algn="just">
                        <a:spcAft>
                          <a:spcPts val="0"/>
                        </a:spcAft>
                      </a:pPr>
                      <a:r>
                        <a:rPr lang="de-DE" sz="1000" dirty="0">
                          <a:effectLst/>
                        </a:rPr>
                        <a:t> </a:t>
                      </a:r>
                      <a:endParaRPr lang="fr-FR" sz="1100" dirty="0">
                        <a:effectLst/>
                      </a:endParaRPr>
                    </a:p>
                    <a:p>
                      <a:pPr marL="71755" marR="71755" algn="just">
                        <a:spcAft>
                          <a:spcPts val="0"/>
                        </a:spcAft>
                      </a:pPr>
                      <a:r>
                        <a:rPr lang="de-DE" sz="1000" dirty="0">
                          <a:effectLst/>
                        </a:rPr>
                        <a:t> </a:t>
                      </a:r>
                      <a:endParaRPr lang="fr-FR" sz="1100" dirty="0">
                        <a:effectLst/>
                      </a:endParaRPr>
                    </a:p>
                    <a:p>
                      <a:pPr marL="71755" marR="71755" algn="just">
                        <a:spcAft>
                          <a:spcPts val="0"/>
                        </a:spcAft>
                      </a:pPr>
                      <a:r>
                        <a:rPr lang="de-DE" sz="1000" dirty="0">
                          <a:effectLst/>
                        </a:rPr>
                        <a:t> </a:t>
                      </a:r>
                      <a:endParaRPr lang="fr-FR" sz="1100" dirty="0">
                        <a:effectLst/>
                      </a:endParaRPr>
                    </a:p>
                    <a:p>
                      <a:pPr marL="71755" marR="71755" algn="just">
                        <a:spcAft>
                          <a:spcPts val="0"/>
                        </a:spcAft>
                      </a:pPr>
                      <a:r>
                        <a:rPr lang="de-DE" sz="1000" dirty="0">
                          <a:effectLst/>
                        </a:rPr>
                        <a:t> </a:t>
                      </a:r>
                      <a:endParaRPr lang="fr-FR" sz="1100" dirty="0">
                        <a:effectLst/>
                      </a:endParaRPr>
                    </a:p>
                    <a:p>
                      <a:pPr marL="71755" marR="71755" algn="just">
                        <a:spcAft>
                          <a:spcPts val="0"/>
                        </a:spcAft>
                      </a:pPr>
                      <a:r>
                        <a:rPr lang="de-DE" sz="1000" dirty="0">
                          <a:effectLst/>
                        </a:rPr>
                        <a:t> </a:t>
                      </a:r>
                      <a:endParaRPr lang="fr-FR" sz="1100" dirty="0">
                        <a:effectLst/>
                      </a:endParaRPr>
                    </a:p>
                    <a:p>
                      <a:pPr marL="71755" marR="71755" algn="just">
                        <a:spcAft>
                          <a:spcPts val="0"/>
                        </a:spcAft>
                      </a:pPr>
                      <a:r>
                        <a:rPr lang="de-DE" sz="1000" dirty="0">
                          <a:effectLst/>
                        </a:rPr>
                        <a:t> </a:t>
                      </a:r>
                      <a:endParaRPr lang="fr-FR" sz="1100" dirty="0">
                        <a:effectLst/>
                      </a:endParaRPr>
                    </a:p>
                    <a:p>
                      <a:pPr marL="71755" marR="71755" algn="just">
                        <a:spcAft>
                          <a:spcPts val="0"/>
                        </a:spcAft>
                      </a:pPr>
                      <a:r>
                        <a:rPr lang="de-DE" sz="1000" dirty="0">
                          <a:effectLst/>
                        </a:rPr>
                        <a:t>Artikulationsarten</a:t>
                      </a:r>
                      <a:endParaRPr lang="fr-FR" sz="1100" dirty="0">
                        <a:effectLst/>
                        <a:latin typeface="Calibri"/>
                        <a:ea typeface="Calibri"/>
                        <a:cs typeface="Times New Roman"/>
                      </a:endParaRPr>
                    </a:p>
                  </a:txBody>
                  <a:tcPr marL="68580" marR="68580" marT="0" marB="0" vert="vert270"/>
                </a:tc>
                <a:tc gridSpan="8">
                  <a:txBody>
                    <a:bodyPr/>
                    <a:lstStyle/>
                    <a:p>
                      <a:pPr marL="392430" algn="ctr">
                        <a:spcAft>
                          <a:spcPts val="0"/>
                        </a:spcAft>
                      </a:pPr>
                      <a:r>
                        <a:rPr lang="de-DE" sz="1000" dirty="0">
                          <a:effectLst/>
                        </a:rPr>
                        <a:t>Artikulationsorte</a:t>
                      </a:r>
                      <a:endParaRPr lang="fr-FR" sz="1100" dirty="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just">
                        <a:spcAft>
                          <a:spcPts val="0"/>
                        </a:spcAft>
                      </a:pPr>
                      <a:r>
                        <a:rPr lang="fr-FR" sz="1100">
                          <a:effectLst/>
                        </a:rPr>
                        <a:t> </a:t>
                      </a:r>
                      <a:endParaRPr lang="fr-FR" sz="1100">
                        <a:effectLst/>
                        <a:latin typeface="Calibri"/>
                        <a:ea typeface="Calibri"/>
                        <a:cs typeface="Times New Roman"/>
                      </a:endParaRPr>
                    </a:p>
                  </a:txBody>
                  <a:tcPr marL="0" marR="0" marT="0" marB="0" anchor="ctr"/>
                </a:tc>
              </a:tr>
              <a:tr h="1147276">
                <a:tc vMerge="1">
                  <a:txBody>
                    <a:bodyPr/>
                    <a:lstStyle/>
                    <a:p>
                      <a:endParaRPr lang="fr-FR"/>
                    </a:p>
                  </a:txBody>
                  <a:tcPr/>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Stimme</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bi-</a:t>
                      </a:r>
                      <a:endParaRPr lang="fr-FR" sz="1100">
                        <a:effectLst/>
                      </a:endParaRPr>
                    </a:p>
                    <a:p>
                      <a:pPr algn="ctr">
                        <a:spcAft>
                          <a:spcPts val="0"/>
                        </a:spcAft>
                      </a:pPr>
                      <a:r>
                        <a:rPr lang="de-DE" sz="1000">
                          <a:effectLst/>
                        </a:rPr>
                        <a:t>labial</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Labio-</a:t>
                      </a:r>
                      <a:endParaRPr lang="fr-FR" sz="1100">
                        <a:effectLst/>
                      </a:endParaRPr>
                    </a:p>
                    <a:p>
                      <a:pPr algn="ctr">
                        <a:spcAft>
                          <a:spcPts val="0"/>
                        </a:spcAft>
                      </a:pPr>
                      <a:r>
                        <a:rPr lang="de-DE" sz="1000">
                          <a:effectLst/>
                        </a:rPr>
                        <a:t>dental</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alveo-dental</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palato-alveolar</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velar</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uvular</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dirty="0" smtClean="0">
                          <a:effectLst/>
                        </a:rPr>
                        <a:t>Glottal</a:t>
                      </a:r>
                      <a:endParaRPr lang="fr-FR" sz="1100" dirty="0">
                        <a:effectLst/>
                      </a:endParaRPr>
                    </a:p>
                    <a:p>
                      <a:pPr algn="ctr">
                        <a:spcAft>
                          <a:spcPts val="0"/>
                        </a:spcAft>
                      </a:pPr>
                      <a:r>
                        <a:rPr lang="de-DE" sz="1000" dirty="0">
                          <a:effectLst/>
                        </a:rPr>
                        <a:t> </a:t>
                      </a:r>
                      <a:endParaRPr lang="fr-FR" sz="1100" dirty="0">
                        <a:effectLst/>
                      </a:endParaRPr>
                    </a:p>
                    <a:p>
                      <a:pPr algn="ctr">
                        <a:spcAft>
                          <a:spcPts val="0"/>
                        </a:spcAft>
                      </a:pPr>
                      <a:r>
                        <a:rPr lang="de-DE" sz="1000" dirty="0">
                          <a:effectLst/>
                        </a:rPr>
                        <a:t> </a:t>
                      </a:r>
                      <a:endParaRPr lang="fr-FR" sz="1100" dirty="0">
                        <a:effectLst/>
                        <a:latin typeface="Calibri"/>
                        <a:ea typeface="Calibri"/>
                        <a:cs typeface="Times New Roman"/>
                      </a:endParaRPr>
                    </a:p>
                  </a:txBody>
                  <a:tcPr marL="68580" marR="68580" marT="0" marB="0"/>
                </a:tc>
              </a:tr>
              <a:tr h="653709">
                <a:tc vMerge="1">
                  <a:txBody>
                    <a:bodyPr/>
                    <a:lstStyle/>
                    <a:p>
                      <a:endParaRPr lang="fr-FR"/>
                    </a:p>
                  </a:txBody>
                  <a:tcPr/>
                </a:tc>
                <a:tc rowSpan="2">
                  <a:txBody>
                    <a:bodyPr/>
                    <a:lstStyle/>
                    <a:p>
                      <a:pPr algn="ctr">
                        <a:spcAft>
                          <a:spcPts val="0"/>
                        </a:spcAft>
                      </a:pPr>
                      <a:r>
                        <a:rPr lang="de-DE" sz="1000">
                          <a:effectLst/>
                        </a:rPr>
                        <a:t> </a:t>
                      </a:r>
                      <a:endParaRPr lang="fr-FR" sz="1100">
                        <a:effectLst/>
                      </a:endParaRPr>
                    </a:p>
                    <a:p>
                      <a:pPr algn="ctr">
                        <a:spcAft>
                          <a:spcPts val="0"/>
                        </a:spcAft>
                      </a:pPr>
                      <a:r>
                        <a:rPr lang="de-DE" sz="1000">
                          <a:effectLst/>
                        </a:rPr>
                        <a:t>Plosive</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-St.</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p</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t</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k</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rowSpan="2">
                  <a:txBody>
                    <a:bodyPr/>
                    <a:lstStyle/>
                    <a:p>
                      <a:pPr algn="ctr">
                        <a:spcAft>
                          <a:spcPts val="0"/>
                        </a:spcAft>
                      </a:pPr>
                      <a:r>
                        <a:rPr lang="de-DE" sz="1000" dirty="0">
                          <a:effectLst/>
                        </a:rPr>
                        <a:t> </a:t>
                      </a:r>
                      <a:endParaRPr lang="fr-FR" sz="1100" dirty="0">
                        <a:effectLst/>
                      </a:endParaRPr>
                    </a:p>
                    <a:p>
                      <a:pPr algn="ctr">
                        <a:spcAft>
                          <a:spcPts val="0"/>
                        </a:spcAft>
                      </a:pPr>
                      <a:r>
                        <a:rPr lang="de-DE" sz="1000" dirty="0">
                          <a:effectLst/>
                        </a:rPr>
                        <a:t> </a:t>
                      </a:r>
                      <a:endParaRPr lang="fr-FR" sz="1100" dirty="0">
                        <a:effectLst/>
                      </a:endParaRPr>
                    </a:p>
                    <a:p>
                      <a:pPr algn="ctr">
                        <a:spcAft>
                          <a:spcPts val="0"/>
                        </a:spcAft>
                      </a:pPr>
                      <a:r>
                        <a:rPr lang="de-DE" sz="1000" dirty="0">
                          <a:effectLst/>
                        </a:rPr>
                        <a:t> </a:t>
                      </a:r>
                      <a:endParaRPr lang="fr-FR" sz="1100" dirty="0">
                        <a:effectLst/>
                      </a:endParaRPr>
                    </a:p>
                    <a:p>
                      <a:pPr algn="ctr">
                        <a:spcAft>
                          <a:spcPts val="0"/>
                        </a:spcAft>
                      </a:pPr>
                      <a:r>
                        <a:rPr lang="de-DE" sz="1000" dirty="0">
                          <a:effectLst/>
                        </a:rPr>
                        <a:t> </a:t>
                      </a:r>
                      <a:endParaRPr lang="fr-FR" sz="1100" dirty="0">
                        <a:effectLst/>
                        <a:latin typeface="Calibri"/>
                        <a:ea typeface="Calibri"/>
                        <a:cs typeface="Times New Roman"/>
                      </a:endParaRPr>
                    </a:p>
                  </a:txBody>
                  <a:tcPr marL="68580" marR="68580" marT="0" marB="0"/>
                </a:tc>
              </a:tr>
              <a:tr h="493569">
                <a:tc vMerge="1">
                  <a:txBody>
                    <a:bodyPr/>
                    <a:lstStyle/>
                    <a:p>
                      <a:endParaRPr lang="fr-FR"/>
                    </a:p>
                  </a:txBody>
                  <a:tcPr/>
                </a:tc>
                <a:tc vMerge="1">
                  <a:txBody>
                    <a:bodyPr/>
                    <a:lstStyle/>
                    <a:p>
                      <a:endParaRPr lang="fr-FR"/>
                    </a:p>
                  </a:txBody>
                  <a:tcPr/>
                </a:tc>
                <a:tc>
                  <a:txBody>
                    <a:bodyPr/>
                    <a:lstStyle/>
                    <a:p>
                      <a:pPr algn="ctr">
                        <a:spcAft>
                          <a:spcPts val="0"/>
                        </a:spcAft>
                      </a:pPr>
                      <a:r>
                        <a:rPr lang="de-DE" sz="1000">
                          <a:effectLst/>
                        </a:rPr>
                        <a:t>+St.</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b</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d</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g</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vMerge="1">
                  <a:txBody>
                    <a:bodyPr/>
                    <a:lstStyle/>
                    <a:p>
                      <a:endParaRPr lang="fr-FR"/>
                    </a:p>
                  </a:txBody>
                  <a:tcPr/>
                </a:tc>
              </a:tr>
              <a:tr h="523444">
                <a:tc vMerge="1">
                  <a:txBody>
                    <a:bodyPr/>
                    <a:lstStyle/>
                    <a:p>
                      <a:endParaRPr lang="fr-FR"/>
                    </a:p>
                  </a:txBody>
                  <a:tcPr/>
                </a:tc>
                <a:tc rowSpan="2">
                  <a:txBody>
                    <a:bodyPr/>
                    <a:lstStyle/>
                    <a:p>
                      <a:pPr algn="ctr">
                        <a:spcAft>
                          <a:spcPts val="0"/>
                        </a:spcAft>
                      </a:pPr>
                      <a:r>
                        <a:rPr lang="de-DE" sz="1000">
                          <a:effectLst/>
                        </a:rPr>
                        <a:t> </a:t>
                      </a:r>
                      <a:endParaRPr lang="fr-FR" sz="1100">
                        <a:effectLst/>
                      </a:endParaRPr>
                    </a:p>
                    <a:p>
                      <a:pPr algn="ctr">
                        <a:spcAft>
                          <a:spcPts val="0"/>
                        </a:spcAft>
                      </a:pPr>
                      <a:r>
                        <a:rPr lang="de-DE" sz="1000">
                          <a:effectLst/>
                        </a:rPr>
                        <a:t>Frikative</a:t>
                      </a:r>
                      <a:endParaRPr lang="fr-FR" sz="1100">
                        <a:effectLst/>
                      </a:endParaRPr>
                    </a:p>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-St.</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f</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s</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ʃ</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rowSpan="4">
                  <a:txBody>
                    <a:bodyPr/>
                    <a:lstStyle/>
                    <a:p>
                      <a:pPr algn="ctr">
                        <a:spcAft>
                          <a:spcPts val="0"/>
                        </a:spcAft>
                      </a:pPr>
                      <a:r>
                        <a:rPr lang="de-DE" sz="1000">
                          <a:effectLst/>
                        </a:rPr>
                        <a:t> </a:t>
                      </a:r>
                      <a:endParaRPr lang="fr-FR" sz="1100">
                        <a:effectLst/>
                      </a:endParaRPr>
                    </a:p>
                    <a:p>
                      <a:pPr algn="ctr">
                        <a:spcAft>
                          <a:spcPts val="0"/>
                        </a:spcAft>
                      </a:pPr>
                      <a:r>
                        <a:rPr lang="de-DE" sz="1000">
                          <a:effectLst/>
                        </a:rPr>
                        <a:t> </a:t>
                      </a:r>
                      <a:endParaRPr lang="fr-FR" sz="1100">
                        <a:effectLst/>
                      </a:endParaRPr>
                    </a:p>
                    <a:p>
                      <a:pPr algn="ctr">
                        <a:spcAft>
                          <a:spcPts val="0"/>
                        </a:spcAft>
                      </a:pPr>
                      <a:r>
                        <a:rPr lang="de-DE" sz="1000">
                          <a:effectLst/>
                        </a:rPr>
                        <a:t> </a:t>
                      </a:r>
                      <a:endParaRPr lang="fr-FR" sz="1100">
                        <a:effectLst/>
                        <a:latin typeface="Calibri"/>
                        <a:ea typeface="Calibri"/>
                        <a:cs typeface="Times New Roman"/>
                      </a:endParaRPr>
                    </a:p>
                  </a:txBody>
                  <a:tcPr marL="68580" marR="68580" marT="0" marB="0"/>
                </a:tc>
              </a:tr>
              <a:tr h="623832">
                <a:tc vMerge="1">
                  <a:txBody>
                    <a:bodyPr/>
                    <a:lstStyle/>
                    <a:p>
                      <a:endParaRPr lang="fr-FR"/>
                    </a:p>
                  </a:txBody>
                  <a:tcPr/>
                </a:tc>
                <a:tc vMerge="1">
                  <a:txBody>
                    <a:bodyPr/>
                    <a:lstStyle/>
                    <a:p>
                      <a:endParaRPr lang="fr-FR"/>
                    </a:p>
                  </a:txBody>
                  <a:tcPr/>
                </a:tc>
                <a:tc>
                  <a:txBody>
                    <a:bodyPr/>
                    <a:lstStyle/>
                    <a:p>
                      <a:pPr algn="ctr">
                        <a:spcAft>
                          <a:spcPts val="0"/>
                        </a:spcAft>
                      </a:pPr>
                      <a:r>
                        <a:rPr lang="de-DE" sz="1000">
                          <a:effectLst/>
                        </a:rPr>
                        <a:t>+St.</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v</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z</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ʒ</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68580" marR="68580" marT="0" marB="0"/>
                </a:tc>
                <a:tc vMerge="1">
                  <a:txBody>
                    <a:bodyPr/>
                    <a:lstStyle/>
                    <a:p>
                      <a:endParaRPr lang="fr-FR"/>
                    </a:p>
                  </a:txBody>
                  <a:tcPr/>
                </a:tc>
              </a:tr>
              <a:tr h="558102">
                <a:tc vMerge="1">
                  <a:txBody>
                    <a:bodyPr/>
                    <a:lstStyle/>
                    <a:p>
                      <a:endParaRPr lang="fr-FR"/>
                    </a:p>
                  </a:txBody>
                  <a:tcPr/>
                </a:tc>
                <a:tc>
                  <a:txBody>
                    <a:bodyPr/>
                    <a:lstStyle/>
                    <a:p>
                      <a:pPr marL="68580" algn="ctr">
                        <a:spcAft>
                          <a:spcPts val="0"/>
                        </a:spcAft>
                      </a:pPr>
                      <a:r>
                        <a:rPr lang="de-DE" sz="1000">
                          <a:effectLst/>
                        </a:rPr>
                        <a:t>Nasale</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a:effectLst/>
                        </a:rPr>
                        <a:t>+St.</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a:effectLst/>
                        </a:rPr>
                        <a:t>m</a:t>
                      </a:r>
                      <a:endParaRPr lang="fr-FR" sz="1100">
                        <a:effectLst/>
                        <a:latin typeface="Calibri"/>
                        <a:ea typeface="Calibri"/>
                        <a:cs typeface="Times New Roman"/>
                      </a:endParaRPr>
                    </a:p>
                  </a:txBody>
                  <a:tcPr marL="44450" marR="44450" marT="0" marB="0"/>
                </a:tc>
                <a:tc>
                  <a:txBody>
                    <a:bodyPr/>
                    <a:lstStyle/>
                    <a:p>
                      <a:pPr marL="68580" algn="ctr">
                        <a:spcAft>
                          <a:spcPts val="0"/>
                        </a:spcAft>
                      </a:pPr>
                      <a:r>
                        <a:rPr lang="de-DE" sz="1000">
                          <a:effectLst/>
                        </a:rPr>
                        <a:t> </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a:effectLst/>
                        </a:rPr>
                        <a:t>n</a:t>
                      </a:r>
                      <a:endParaRPr lang="fr-FR" sz="1100">
                        <a:effectLst/>
                        <a:latin typeface="Calibri"/>
                        <a:ea typeface="Calibri"/>
                        <a:cs typeface="Times New Roman"/>
                      </a:endParaRPr>
                    </a:p>
                  </a:txBody>
                  <a:tcPr marL="44450" marR="44450" marT="0" marB="0"/>
                </a:tc>
                <a:tc>
                  <a:txBody>
                    <a:bodyPr/>
                    <a:lstStyle/>
                    <a:p>
                      <a:pPr marL="68580" algn="ctr">
                        <a:spcAft>
                          <a:spcPts val="0"/>
                        </a:spcAft>
                      </a:pPr>
                      <a:r>
                        <a:rPr lang="de-DE" sz="1000">
                          <a:effectLst/>
                        </a:rPr>
                        <a:t>ɲ</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a:effectLst/>
                        </a:rPr>
                        <a:t>ŋ</a:t>
                      </a:r>
                      <a:endParaRPr lang="fr-FR" sz="1100">
                        <a:effectLst/>
                        <a:latin typeface="Calibri"/>
                        <a:ea typeface="Calibri"/>
                        <a:cs typeface="Times New Roman"/>
                      </a:endParaRPr>
                    </a:p>
                  </a:txBody>
                  <a:tcPr marL="44450" marR="44450" marT="0" marB="0"/>
                </a:tc>
                <a:tc>
                  <a:txBody>
                    <a:bodyPr/>
                    <a:lstStyle/>
                    <a:p>
                      <a:pPr marL="68580" algn="ctr">
                        <a:spcAft>
                          <a:spcPts val="0"/>
                        </a:spcAft>
                      </a:pPr>
                      <a:r>
                        <a:rPr lang="de-DE" sz="1000">
                          <a:effectLst/>
                        </a:rPr>
                        <a:t> </a:t>
                      </a:r>
                      <a:endParaRPr lang="fr-FR" sz="1100">
                        <a:effectLst/>
                        <a:latin typeface="Calibri"/>
                        <a:ea typeface="Calibri"/>
                        <a:cs typeface="Times New Roman"/>
                      </a:endParaRPr>
                    </a:p>
                  </a:txBody>
                  <a:tcPr marL="44450" marR="44450" marT="0" marB="0"/>
                </a:tc>
                <a:tc vMerge="1">
                  <a:txBody>
                    <a:bodyPr/>
                    <a:lstStyle/>
                    <a:p>
                      <a:endParaRPr lang="fr-FR"/>
                    </a:p>
                  </a:txBody>
                  <a:tcPr/>
                </a:tc>
              </a:tr>
              <a:tr h="329841">
                <a:tc vMerge="1">
                  <a:txBody>
                    <a:bodyPr/>
                    <a:lstStyle/>
                    <a:p>
                      <a:endParaRPr lang="fr-FR"/>
                    </a:p>
                  </a:txBody>
                  <a:tcPr/>
                </a:tc>
                <a:tc>
                  <a:txBody>
                    <a:bodyPr/>
                    <a:lstStyle/>
                    <a:p>
                      <a:pPr algn="ctr">
                        <a:spcAft>
                          <a:spcPts val="0"/>
                        </a:spcAft>
                      </a:pPr>
                      <a:r>
                        <a:rPr lang="de-DE" sz="1000">
                          <a:effectLst/>
                        </a:rPr>
                        <a:t>Liquide</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u="none" strike="noStrike">
                          <a:effectLst/>
                        </a:rPr>
                        <a:t> </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u="none" strike="noStrike">
                          <a:effectLst/>
                        </a:rPr>
                        <a:t> </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a:effectLst/>
                        </a:rPr>
                        <a:t>l</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a:effectLst/>
                        </a:rPr>
                        <a:t> </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u="none" strike="noStrike">
                          <a:effectLst/>
                        </a:rPr>
                        <a:t> </a:t>
                      </a:r>
                      <a:endParaRPr lang="fr-FR" sz="1100">
                        <a:effectLst/>
                        <a:latin typeface="Calibri"/>
                        <a:ea typeface="Calibri"/>
                        <a:cs typeface="Times New Roman"/>
                      </a:endParaRPr>
                    </a:p>
                  </a:txBody>
                  <a:tcPr marL="44450" marR="44450" marT="0" marB="0"/>
                </a:tc>
                <a:tc>
                  <a:txBody>
                    <a:bodyPr/>
                    <a:lstStyle/>
                    <a:p>
                      <a:pPr algn="ctr">
                        <a:spcAft>
                          <a:spcPts val="0"/>
                        </a:spcAft>
                      </a:pPr>
                      <a:r>
                        <a:rPr lang="de-DE" sz="1000" dirty="0">
                          <a:effectLst/>
                        </a:rPr>
                        <a:t>ʁ</a:t>
                      </a:r>
                      <a:endParaRPr lang="fr-FR" sz="1100" dirty="0">
                        <a:effectLst/>
                        <a:latin typeface="Calibri"/>
                        <a:ea typeface="Calibri"/>
                        <a:cs typeface="Times New Roman"/>
                      </a:endParaRPr>
                    </a:p>
                  </a:txBody>
                  <a:tcPr marL="44450" marR="44450" marT="0" marB="0"/>
                </a:tc>
                <a:tc vMerge="1">
                  <a:txBody>
                    <a:bodyPr/>
                    <a:lstStyle/>
                    <a:p>
                      <a:endParaRPr lang="fr-FR"/>
                    </a:p>
                  </a:txBody>
                  <a:tcPr/>
                </a:tc>
              </a:tr>
            </a:tbl>
          </a:graphicData>
        </a:graphic>
      </p:graphicFrame>
    </p:spTree>
    <p:extLst>
      <p:ext uri="{BB962C8B-B14F-4D97-AF65-F5344CB8AC3E}">
        <p14:creationId xmlns:p14="http://schemas.microsoft.com/office/powerpoint/2010/main" val="1122171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solidFill>
                  <a:schemeClr val="accent3"/>
                </a:solidFill>
                <a:latin typeface="Times New Roman" panose="02020603050405020304" pitchFamily="18" charset="0"/>
                <a:cs typeface="Times New Roman" panose="02020603050405020304" pitchFamily="18" charset="0"/>
              </a:rPr>
              <a:t>Lautung im Französischen</a:t>
            </a:r>
            <a:endParaRPr lang="fr-FR" sz="2400" dirty="0">
              <a:solidFill>
                <a:schemeClr val="accent3"/>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5257800"/>
          </a:xfrm>
        </p:spPr>
        <p:txBody>
          <a:bodyPr>
            <a:normAutofit/>
          </a:bodyPr>
          <a:lstStyle/>
          <a:p>
            <a:pPr marL="0" indent="0" algn="just">
              <a:buNone/>
            </a:pPr>
            <a:r>
              <a:rPr lang="fr-FR" sz="1800" dirty="0" smtClean="0">
                <a:latin typeface="Times New Roman" panose="02020603050405020304" pitchFamily="18" charset="0"/>
                <a:cs typeface="Times New Roman" panose="02020603050405020304" pitchFamily="18" charset="0"/>
              </a:rPr>
              <a:t>Die fehlenden Laute werden im Französischen laut der Tabelle von Putska (2016: S.100) ausgesprochen. </a:t>
            </a:r>
          </a:p>
          <a:p>
            <a:pPr algn="just">
              <a:buFont typeface="Wingdings" panose="05000000000000000000" pitchFamily="2" charset="2"/>
              <a:buChar char="ü"/>
            </a:pPr>
            <a:r>
              <a:rPr lang="fr-FR" sz="1800" dirty="0" err="1" smtClean="0">
                <a:latin typeface="Times New Roman" panose="02020603050405020304" pitchFamily="18" charset="0"/>
                <a:cs typeface="Times New Roman" panose="02020603050405020304" pitchFamily="18" charset="0"/>
              </a:rPr>
              <a:t>Labio</a:t>
            </a:r>
            <a:r>
              <a:rPr lang="fr-FR" sz="1800" dirty="0" smtClean="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dentaler stimmhafter Frikativ [v] </a:t>
            </a:r>
            <a:r>
              <a:rPr lang="fr-FR" sz="1800" dirty="0" smtClean="0">
                <a:latin typeface="Times New Roman" panose="02020603050405020304" pitchFamily="18" charset="0"/>
                <a:cs typeface="Times New Roman" panose="02020603050405020304" pitchFamily="18" charset="0"/>
              </a:rPr>
              <a:t> 	   </a:t>
            </a:r>
            <a:r>
              <a:rPr lang="fr-FR" sz="1800" i="1" dirty="0" smtClean="0">
                <a:latin typeface="Times New Roman" panose="02020603050405020304" pitchFamily="18" charset="0"/>
                <a:cs typeface="Times New Roman" panose="02020603050405020304" pitchFamily="18" charset="0"/>
              </a:rPr>
              <a:t>vitesse</a:t>
            </a:r>
            <a:r>
              <a:rPr lang="fr-FR" sz="1800" dirty="0" smtClean="0">
                <a:latin typeface="Times New Roman" panose="02020603050405020304" pitchFamily="18" charset="0"/>
                <a:cs typeface="Times New Roman" panose="02020603050405020304" pitchFamily="18" charset="0"/>
              </a:rPr>
              <a:t> [vit</a:t>
            </a:r>
            <a:r>
              <a:rPr lang="el-GR" sz="1800" dirty="0" smtClean="0">
                <a:latin typeface="Times New Roman" panose="02020603050405020304" pitchFamily="18" charset="0"/>
                <a:cs typeface="Times New Roman" panose="02020603050405020304" pitchFamily="18" charset="0"/>
              </a:rPr>
              <a:t>ε</a:t>
            </a:r>
            <a:r>
              <a:rPr lang="fr-FR" sz="1800" dirty="0" smtClean="0">
                <a:latin typeface="Times New Roman" panose="02020603050405020304" pitchFamily="18" charset="0"/>
                <a:cs typeface="Times New Roman" panose="02020603050405020304" pitchFamily="18" charset="0"/>
              </a:rPr>
              <a:t>:s]</a:t>
            </a:r>
            <a:endParaRPr lang="fr-FR"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fr-FR" sz="1800" dirty="0" err="1">
                <a:latin typeface="Times New Roman" panose="02020603050405020304" pitchFamily="18" charset="0"/>
                <a:cs typeface="Times New Roman" panose="02020603050405020304" pitchFamily="18" charset="0"/>
              </a:rPr>
              <a:t>Alveo</a:t>
            </a:r>
            <a:r>
              <a:rPr lang="fr-FR" sz="1800" dirty="0">
                <a:latin typeface="Times New Roman" panose="02020603050405020304" pitchFamily="18" charset="0"/>
                <a:cs typeface="Times New Roman" panose="02020603050405020304" pitchFamily="18" charset="0"/>
              </a:rPr>
              <a:t>- dentaler stimmhafter Frikativ [z] </a:t>
            </a:r>
            <a:r>
              <a:rPr lang="fr-FR" sz="1800" dirty="0" smtClean="0">
                <a:latin typeface="Times New Roman" panose="02020603050405020304" pitchFamily="18" charset="0"/>
                <a:cs typeface="Times New Roman" panose="02020603050405020304" pitchFamily="18" charset="0"/>
              </a:rPr>
              <a:t>           </a:t>
            </a:r>
            <a:r>
              <a:rPr lang="fr-FR" sz="1800" i="1" dirty="0" smtClean="0">
                <a:latin typeface="Times New Roman" panose="02020603050405020304" pitchFamily="18" charset="0"/>
                <a:cs typeface="Times New Roman" panose="02020603050405020304" pitchFamily="18" charset="0"/>
              </a:rPr>
              <a:t>rose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roz</a:t>
            </a:r>
            <a:r>
              <a:rPr lang="fr-FR" sz="1800" dirty="0" smtClean="0">
                <a:latin typeface="Times New Roman" panose="02020603050405020304" pitchFamily="18" charset="0"/>
                <a:cs typeface="Times New Roman" panose="02020603050405020304" pitchFamily="18" charset="0"/>
              </a:rPr>
              <a:t>]</a:t>
            </a:r>
            <a:endParaRPr lang="fr-FR"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fr-FR" sz="1800" dirty="0">
                <a:latin typeface="Times New Roman" panose="02020603050405020304" pitchFamily="18" charset="0"/>
                <a:cs typeface="Times New Roman" panose="02020603050405020304" pitchFamily="18" charset="0"/>
              </a:rPr>
              <a:t>Palato- alveolarer stimmloser Plosiv [</a:t>
            </a:r>
            <a:r>
              <a:rPr lang="de-DE" sz="1800" dirty="0">
                <a:latin typeface="Times New Roman" panose="02020603050405020304" pitchFamily="18" charset="0"/>
                <a:cs typeface="Times New Roman" panose="02020603050405020304" pitchFamily="18" charset="0"/>
              </a:rPr>
              <a:t>ʃ] </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mèche</a:t>
            </a:r>
            <a:r>
              <a:rPr lang="de-DE" sz="1800" dirty="0" smtClean="0">
                <a:latin typeface="Times New Roman" panose="02020603050405020304" pitchFamily="18" charset="0"/>
                <a:cs typeface="Times New Roman" panose="02020603050405020304" pitchFamily="18" charset="0"/>
              </a:rPr>
              <a:t>  [m</a:t>
            </a:r>
            <a:r>
              <a:rPr lang="el-GR" sz="1800" dirty="0" smtClean="0">
                <a:latin typeface="Times New Roman" panose="02020603050405020304" pitchFamily="18" charset="0"/>
                <a:cs typeface="Times New Roman" panose="02020603050405020304" pitchFamily="18" charset="0"/>
              </a:rPr>
              <a:t>ε</a:t>
            </a:r>
            <a:r>
              <a:rPr lang="fr-FR" sz="1800" dirty="0" smtClean="0">
                <a:latin typeface="Times New Roman" panose="02020603050405020304" pitchFamily="18" charset="0"/>
                <a:cs typeface="Times New Roman" panose="02020603050405020304" pitchFamily="18" charset="0"/>
              </a:rPr>
              <a:t>:</a:t>
            </a:r>
            <a:r>
              <a:rPr lang="de-DE" sz="1800" dirty="0" smtClean="0">
                <a:latin typeface="Times New Roman" panose="02020603050405020304" pitchFamily="18" charset="0"/>
                <a:cs typeface="Times New Roman" panose="02020603050405020304" pitchFamily="18" charset="0"/>
              </a:rPr>
              <a:t>ʃ]</a:t>
            </a:r>
            <a:endParaRPr lang="de-DE"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fr-FR" sz="1800" dirty="0">
                <a:latin typeface="Times New Roman" panose="02020603050405020304" pitchFamily="18" charset="0"/>
                <a:cs typeface="Times New Roman" panose="02020603050405020304" pitchFamily="18" charset="0"/>
              </a:rPr>
              <a:t>Palato- alveolarer stimmhafter Plosiv [</a:t>
            </a:r>
            <a:r>
              <a:rPr lang="de-DE" sz="1800" dirty="0">
                <a:latin typeface="Times New Roman" panose="02020603050405020304" pitchFamily="18" charset="0"/>
                <a:cs typeface="Times New Roman" panose="02020603050405020304" pitchFamily="18" charset="0"/>
              </a:rPr>
              <a:t>ʒ] </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changer</a:t>
            </a:r>
            <a:r>
              <a:rPr lang="de-DE" sz="1800" dirty="0" smtClean="0">
                <a:latin typeface="Times New Roman" panose="02020603050405020304" pitchFamily="18" charset="0"/>
                <a:cs typeface="Times New Roman" panose="02020603050405020304" pitchFamily="18" charset="0"/>
              </a:rPr>
              <a:t> [</a:t>
            </a:r>
            <a:r>
              <a:rPr lang="de-DE" sz="1800" dirty="0" smtClean="0"/>
              <a:t>sᾶʒe]</a:t>
            </a:r>
            <a:endParaRPr lang="de-DE"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de-DE" sz="1800" dirty="0">
                <a:latin typeface="Times New Roman" panose="02020603050405020304" pitchFamily="18" charset="0"/>
                <a:cs typeface="Times New Roman" panose="02020603050405020304" pitchFamily="18" charset="0"/>
              </a:rPr>
              <a:t>Glotaler stimmloser Frikativ [h] </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haut</a:t>
            </a:r>
            <a:r>
              <a:rPr lang="de-DE" sz="1800" dirty="0" smtClean="0">
                <a:latin typeface="Times New Roman" panose="02020603050405020304" pitchFamily="18" charset="0"/>
                <a:cs typeface="Times New Roman" panose="02020603050405020304" pitchFamily="18" charset="0"/>
              </a:rPr>
              <a:t>       [ho]</a:t>
            </a:r>
            <a:endParaRPr lang="de-DE" sz="1800" dirty="0">
              <a:latin typeface="Times New Roman" panose="02020603050405020304" pitchFamily="18" charset="0"/>
              <a:cs typeface="Times New Roman" panose="02020603050405020304" pitchFamily="18" charset="0"/>
            </a:endParaRPr>
          </a:p>
          <a:p>
            <a:pPr marL="0" indent="0">
              <a:buNone/>
            </a:pPr>
            <a:endParaRPr lang="fr-FR" dirty="0"/>
          </a:p>
        </p:txBody>
      </p:sp>
      <p:sp>
        <p:nvSpPr>
          <p:cNvPr id="4" name="Flèche droite à entaille 3"/>
          <p:cNvSpPr/>
          <p:nvPr/>
        </p:nvSpPr>
        <p:spPr>
          <a:xfrm>
            <a:off x="4211960" y="2348880"/>
            <a:ext cx="504056" cy="4571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à entaille 4"/>
          <p:cNvSpPr/>
          <p:nvPr/>
        </p:nvSpPr>
        <p:spPr>
          <a:xfrm>
            <a:off x="4211960" y="2780928"/>
            <a:ext cx="504056" cy="4571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à entaille 5"/>
          <p:cNvSpPr/>
          <p:nvPr/>
        </p:nvSpPr>
        <p:spPr>
          <a:xfrm>
            <a:off x="4211960" y="3068960"/>
            <a:ext cx="504056" cy="4571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à entaille 6"/>
          <p:cNvSpPr/>
          <p:nvPr/>
        </p:nvSpPr>
        <p:spPr>
          <a:xfrm>
            <a:off x="4211960" y="3429000"/>
            <a:ext cx="504056" cy="4571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à entaille 7"/>
          <p:cNvSpPr/>
          <p:nvPr/>
        </p:nvSpPr>
        <p:spPr>
          <a:xfrm>
            <a:off x="3563888" y="3717032"/>
            <a:ext cx="1152128" cy="7200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17970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sz="2400" dirty="0" smtClean="0">
                <a:solidFill>
                  <a:schemeClr val="accent4"/>
                </a:solidFill>
                <a:latin typeface="Times New Roman" panose="02020603050405020304" pitchFamily="18" charset="0"/>
                <a:cs typeface="Times New Roman" panose="02020603050405020304" pitchFamily="18" charset="0"/>
              </a:rPr>
              <a:t> </a:t>
            </a:r>
            <a:r>
              <a:rPr lang="fr-FR" sz="2400" dirty="0" err="1" smtClean="0">
                <a:solidFill>
                  <a:schemeClr val="accent4"/>
                </a:solidFill>
                <a:latin typeface="Times New Roman" panose="02020603050405020304" pitchFamily="18" charset="0"/>
                <a:cs typeface="Times New Roman" panose="02020603050405020304" pitchFamily="18" charset="0"/>
              </a:rPr>
              <a:t>phonetische</a:t>
            </a:r>
            <a:r>
              <a:rPr lang="fr-FR" sz="2400" dirty="0" smtClean="0">
                <a:solidFill>
                  <a:schemeClr val="accent4"/>
                </a:solidFill>
                <a:latin typeface="Times New Roman" panose="02020603050405020304" pitchFamily="18" charset="0"/>
                <a:cs typeface="Times New Roman" panose="02020603050405020304" pitchFamily="18" charset="0"/>
              </a:rPr>
              <a:t> </a:t>
            </a:r>
            <a:r>
              <a:rPr lang="fr-FR" sz="2400" dirty="0" err="1">
                <a:solidFill>
                  <a:schemeClr val="accent4"/>
                </a:solidFill>
                <a:latin typeface="Times New Roman" panose="02020603050405020304" pitchFamily="18" charset="0"/>
                <a:cs typeface="Times New Roman" panose="02020603050405020304" pitchFamily="18" charset="0"/>
              </a:rPr>
              <a:t>Lautmerkmale</a:t>
            </a:r>
            <a:endParaRPr lang="fr-FR" sz="2400" dirty="0">
              <a:solidFill>
                <a:schemeClr val="accent3"/>
              </a:solidFill>
              <a:latin typeface="Times New Roman" panose="02020603050405020304" pitchFamily="18" charset="0"/>
              <a:cs typeface="Times New Roman" panose="02020603050405020304" pitchFamily="18" charset="0"/>
            </a:endParaRPr>
          </a:p>
        </p:txBody>
      </p:sp>
      <p:sp>
        <p:nvSpPr>
          <p:cNvPr id="5" name="Espace réservé du texte 4"/>
          <p:cNvSpPr>
            <a:spLocks noGrp="1"/>
          </p:cNvSpPr>
          <p:nvPr>
            <p:ph type="body" idx="1"/>
          </p:nvPr>
        </p:nvSpPr>
        <p:spPr/>
        <p:txBody>
          <a:bodyPr>
            <a:normAutofit/>
          </a:bodyPr>
          <a:lstStyle/>
          <a:p>
            <a:r>
              <a:rPr lang="fr-FR" sz="1400" b="0" dirty="0" smtClean="0">
                <a:latin typeface="Times New Roman" panose="02020603050405020304" pitchFamily="18" charset="0"/>
                <a:cs typeface="Times New Roman" panose="02020603050405020304" pitchFamily="18" charset="0"/>
              </a:rPr>
              <a:t>Vokal des Wolof</a:t>
            </a:r>
            <a:endParaRPr lang="fr-FR" sz="1400" b="0" dirty="0">
              <a:latin typeface="Times New Roman" panose="02020603050405020304" pitchFamily="18" charset="0"/>
              <a:cs typeface="Times New Roman" panose="02020603050405020304" pitchFamily="18" charset="0"/>
            </a:endParaRPr>
          </a:p>
        </p:txBody>
      </p:sp>
      <p:sp>
        <p:nvSpPr>
          <p:cNvPr id="6" name="Espace réservé du contenu 5"/>
          <p:cNvSpPr>
            <a:spLocks noGrp="1"/>
          </p:cNvSpPr>
          <p:nvPr>
            <p:ph sz="half" idx="2"/>
          </p:nvPr>
        </p:nvSpPr>
        <p:spPr>
          <a:xfrm>
            <a:off x="457200" y="2174875"/>
            <a:ext cx="3826768" cy="3951288"/>
          </a:xfrm>
        </p:spPr>
        <p:txBody>
          <a:bodyPr>
            <a:normAutofit fontScale="92500" lnSpcReduction="10000"/>
          </a:bodyPr>
          <a:lstStyle/>
          <a:p>
            <a:pPr marL="0" indent="0">
              <a:buNone/>
            </a:pPr>
            <a:endParaRPr lang="fr-FR" dirty="0" smtClean="0"/>
          </a:p>
          <a:p>
            <a:pPr marL="0" indent="0">
              <a:buNone/>
            </a:pPr>
            <a:r>
              <a:rPr lang="fr-FR" dirty="0" smtClean="0">
                <a:latin typeface="Times New Roman" panose="02020603050405020304" pitchFamily="18" charset="0"/>
                <a:cs typeface="Times New Roman" panose="02020603050405020304" pitchFamily="18" charset="0"/>
              </a:rPr>
              <a:t>i			u</a:t>
            </a:r>
          </a:p>
          <a:p>
            <a:pPr marL="0" indent="0">
              <a:buNone/>
            </a:pPr>
            <a:endParaRPr lang="fr-FR" dirty="0" smtClean="0">
              <a:latin typeface="Times New Roman" panose="02020603050405020304" pitchFamily="18" charset="0"/>
              <a:cs typeface="Times New Roman" panose="02020603050405020304" pitchFamily="18" charset="0"/>
            </a:endParaRPr>
          </a:p>
          <a:p>
            <a:pPr marL="0" indent="0">
              <a:buNone/>
            </a:pPr>
            <a:r>
              <a:rPr lang="fr-FR" dirty="0" smtClean="0">
                <a:latin typeface="Times New Roman" panose="02020603050405020304" pitchFamily="18" charset="0"/>
                <a:cs typeface="Times New Roman" panose="02020603050405020304" pitchFamily="18" charset="0"/>
              </a:rPr>
              <a:t>e			o</a:t>
            </a:r>
          </a:p>
          <a:p>
            <a:pPr marL="0" indent="0">
              <a:buNone/>
            </a:pPr>
            <a:endParaRPr lang="fr-FR" dirty="0" smtClean="0">
              <a:latin typeface="Times New Roman" panose="02020603050405020304" pitchFamily="18" charset="0"/>
              <a:cs typeface="Times New Roman" panose="02020603050405020304" pitchFamily="18" charset="0"/>
            </a:endParaRPr>
          </a:p>
          <a:p>
            <a:pPr marL="0" indent="0">
              <a:buNone/>
            </a:pPr>
            <a:r>
              <a:rPr lang="el-GR" dirty="0" smtClean="0">
                <a:latin typeface="Times New Roman" panose="02020603050405020304" pitchFamily="18" charset="0"/>
                <a:cs typeface="Times New Roman" panose="02020603050405020304" pitchFamily="18" charset="0"/>
              </a:rPr>
              <a:t>ε</a:t>
            </a:r>
            <a:r>
              <a:rPr lang="fr-FR" dirty="0" smtClean="0">
                <a:latin typeface="Times New Roman" panose="02020603050405020304" pitchFamily="18" charset="0"/>
                <a:cs typeface="Times New Roman" panose="02020603050405020304" pitchFamily="18" charset="0"/>
              </a:rPr>
              <a:t>                </a:t>
            </a:r>
            <a:r>
              <a:rPr lang="az-Cyrl-AZ" dirty="0" smtClean="0">
                <a:latin typeface="Times New Roman" panose="02020603050405020304" pitchFamily="18" charset="0"/>
                <a:cs typeface="Times New Roman" panose="02020603050405020304" pitchFamily="18" charset="0"/>
              </a:rPr>
              <a:t>ә</a:t>
            </a:r>
            <a:r>
              <a:rPr lang="fr-FR" dirty="0" smtClean="0">
                <a:latin typeface="Times New Roman" panose="02020603050405020304" pitchFamily="18" charset="0"/>
                <a:cs typeface="Times New Roman" panose="02020603050405020304" pitchFamily="18" charset="0"/>
              </a:rPr>
              <a:t>		ↄ</a:t>
            </a:r>
          </a:p>
          <a:p>
            <a:pPr marL="0" indent="0">
              <a:buNone/>
            </a:pPr>
            <a:endParaRPr lang="fr-FR" dirty="0">
              <a:latin typeface="Times New Roman" panose="02020603050405020304" pitchFamily="18" charset="0"/>
              <a:cs typeface="Times New Roman" panose="02020603050405020304" pitchFamily="18" charset="0"/>
            </a:endParaRPr>
          </a:p>
          <a:p>
            <a:pPr marL="0" indent="0">
              <a:buNone/>
            </a:pPr>
            <a:endParaRPr lang="fr-FR" dirty="0" smtClean="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a:p>
            <a:pPr marL="0" indent="0">
              <a:buNone/>
            </a:pPr>
            <a:r>
              <a:rPr lang="fr-FR" dirty="0" smtClean="0">
                <a:latin typeface="Times New Roman" panose="02020603050405020304" pitchFamily="18" charset="0"/>
                <a:cs typeface="Times New Roman" panose="02020603050405020304" pitchFamily="18" charset="0"/>
              </a:rPr>
              <a:t>a			à</a:t>
            </a:r>
            <a:endParaRPr lang="fr-FR" dirty="0">
              <a:latin typeface="Times New Roman" panose="02020603050405020304" pitchFamily="18" charset="0"/>
              <a:cs typeface="Times New Roman" panose="02020603050405020304" pitchFamily="18" charset="0"/>
            </a:endParaRPr>
          </a:p>
        </p:txBody>
      </p:sp>
      <p:sp>
        <p:nvSpPr>
          <p:cNvPr id="7" name="Espace réservé du texte 6"/>
          <p:cNvSpPr>
            <a:spLocks noGrp="1"/>
          </p:cNvSpPr>
          <p:nvPr>
            <p:ph type="body" sz="quarter" idx="3"/>
          </p:nvPr>
        </p:nvSpPr>
        <p:spPr/>
        <p:txBody>
          <a:bodyPr>
            <a:normAutofit/>
          </a:bodyPr>
          <a:lstStyle/>
          <a:p>
            <a:r>
              <a:rPr lang="fr-FR" sz="1400" b="0" dirty="0" smtClean="0">
                <a:latin typeface="Times New Roman" panose="02020603050405020304" pitchFamily="18" charset="0"/>
                <a:cs typeface="Times New Roman" panose="02020603050405020304" pitchFamily="18" charset="0"/>
              </a:rPr>
              <a:t>Vokal des Deutschen (</a:t>
            </a:r>
            <a:r>
              <a:rPr lang="de-DE" sz="1400" b="0" dirty="0">
                <a:latin typeface="Times New Roman" panose="02020603050405020304" pitchFamily="18" charset="0"/>
                <a:cs typeface="Times New Roman" panose="02020603050405020304" pitchFamily="18" charset="0"/>
              </a:rPr>
              <a:t>Altmann&amp;Ziegenhain 2002: S.38) </a:t>
            </a:r>
            <a:endParaRPr lang="fr-FR" sz="1400" b="0" dirty="0">
              <a:latin typeface="Times New Roman" panose="02020603050405020304" pitchFamily="18" charset="0"/>
              <a:cs typeface="Times New Roman" panose="02020603050405020304" pitchFamily="18" charset="0"/>
            </a:endParaRPr>
          </a:p>
        </p:txBody>
      </p:sp>
      <p:sp>
        <p:nvSpPr>
          <p:cNvPr id="8" name="Espace réservé du contenu 7"/>
          <p:cNvSpPr>
            <a:spLocks noGrp="1"/>
          </p:cNvSpPr>
          <p:nvPr>
            <p:ph sz="quarter" idx="4"/>
          </p:nvPr>
        </p:nvSpPr>
        <p:spPr/>
        <p:txBody>
          <a:bodyPr>
            <a:normAutofit lnSpcReduction="10000"/>
          </a:bodyPr>
          <a:lstStyle/>
          <a:p>
            <a:pPr marL="0" indent="0">
              <a:buNone/>
            </a:pPr>
            <a:endParaRPr lang="fr-FR" dirty="0" smtClean="0"/>
          </a:p>
          <a:p>
            <a:pPr marL="0" indent="0">
              <a:buNone/>
            </a:pPr>
            <a:r>
              <a:rPr lang="fr-FR" sz="2200" dirty="0" smtClean="0">
                <a:latin typeface="Times New Roman" panose="02020603050405020304" pitchFamily="18" charset="0"/>
                <a:cs typeface="Times New Roman" panose="02020603050405020304" pitchFamily="18" charset="0"/>
              </a:rPr>
              <a:t>i y				u</a:t>
            </a:r>
          </a:p>
          <a:p>
            <a:pPr marL="0" indent="0">
              <a:buNone/>
            </a:pPr>
            <a:r>
              <a:rPr lang="fr-FR" sz="2200" dirty="0" smtClean="0">
                <a:latin typeface="Times New Roman" panose="02020603050405020304" pitchFamily="18" charset="0"/>
                <a:cs typeface="Times New Roman" panose="02020603050405020304" pitchFamily="18" charset="0"/>
              </a:rPr>
              <a:t>        </a:t>
            </a:r>
            <a:r>
              <a:rPr lang="de-DE" sz="2200" dirty="0" smtClean="0">
                <a:latin typeface="Times New Roman" panose="02020603050405020304" pitchFamily="18" charset="0"/>
                <a:cs typeface="Times New Roman" panose="02020603050405020304" pitchFamily="18" charset="0"/>
              </a:rPr>
              <a:t>ɪ   ʏ   </a:t>
            </a:r>
            <a:r>
              <a:rPr lang="fr-FR" sz="2200" dirty="0" smtClean="0">
                <a:latin typeface="Times New Roman" panose="02020603050405020304" pitchFamily="18" charset="0"/>
                <a:cs typeface="Times New Roman" panose="02020603050405020304" pitchFamily="18" charset="0"/>
              </a:rPr>
              <a:t>		ʊ</a:t>
            </a:r>
          </a:p>
          <a:p>
            <a:pPr marL="0" indent="0">
              <a:buNone/>
            </a:pPr>
            <a:r>
              <a:rPr lang="fr-FR" sz="2200" dirty="0" smtClean="0">
                <a:latin typeface="Times New Roman" panose="02020603050405020304" pitchFamily="18" charset="0"/>
                <a:cs typeface="Times New Roman" panose="02020603050405020304" pitchFamily="18" charset="0"/>
              </a:rPr>
              <a:t>e:			            o:</a:t>
            </a:r>
          </a:p>
          <a:p>
            <a:pPr marL="0" indent="0">
              <a:buNone/>
            </a:pPr>
            <a:r>
              <a:rPr lang="fr-FR" sz="2200" dirty="0" smtClean="0">
                <a:latin typeface="Times New Roman" panose="02020603050405020304" pitchFamily="18" charset="0"/>
                <a:cs typeface="Times New Roman" panose="02020603050405020304" pitchFamily="18" charset="0"/>
              </a:rPr>
              <a:t>		</a:t>
            </a:r>
            <a:r>
              <a:rPr lang="az-Cyrl-AZ" sz="2200" dirty="0" smtClean="0">
                <a:latin typeface="Times New Roman" panose="02020603050405020304" pitchFamily="18" charset="0"/>
                <a:cs typeface="Times New Roman" panose="02020603050405020304" pitchFamily="18" charset="0"/>
              </a:rPr>
              <a:t>ә</a:t>
            </a:r>
            <a:endParaRPr lang="fr-FR" sz="2200" dirty="0">
              <a:latin typeface="Times New Roman" panose="02020603050405020304" pitchFamily="18" charset="0"/>
              <a:cs typeface="Times New Roman" panose="02020603050405020304" pitchFamily="18" charset="0"/>
            </a:endParaRPr>
          </a:p>
          <a:p>
            <a:pPr marL="0" indent="0">
              <a:buNone/>
            </a:pPr>
            <a:endParaRPr lang="fr-FR" sz="2200" dirty="0" smtClean="0">
              <a:latin typeface="Times New Roman" panose="02020603050405020304" pitchFamily="18" charset="0"/>
              <a:cs typeface="Times New Roman" panose="02020603050405020304" pitchFamily="18" charset="0"/>
            </a:endParaRPr>
          </a:p>
          <a:p>
            <a:pPr marL="0" indent="0">
              <a:buNone/>
            </a:pPr>
            <a:r>
              <a:rPr lang="fr-FR" sz="2200" dirty="0" smtClean="0">
                <a:latin typeface="Times New Roman" panose="02020603050405020304" pitchFamily="18" charset="0"/>
                <a:cs typeface="Times New Roman" panose="02020603050405020304" pitchFamily="18" charset="0"/>
              </a:rPr>
              <a:t>ø  œ                   ɐ		ↄ</a:t>
            </a:r>
          </a:p>
          <a:p>
            <a:pPr marL="0" indent="0">
              <a:buNone/>
            </a:pPr>
            <a:endParaRPr lang="fr-FR" sz="2200" dirty="0">
              <a:latin typeface="Times New Roman" panose="02020603050405020304" pitchFamily="18" charset="0"/>
              <a:cs typeface="Times New Roman" panose="02020603050405020304" pitchFamily="18" charset="0"/>
            </a:endParaRPr>
          </a:p>
          <a:p>
            <a:pPr marL="0" indent="0">
              <a:buNone/>
            </a:pPr>
            <a:endParaRPr lang="fr-FR" sz="2200" dirty="0" smtClean="0">
              <a:latin typeface="Times New Roman" panose="02020603050405020304" pitchFamily="18" charset="0"/>
              <a:cs typeface="Times New Roman" panose="02020603050405020304" pitchFamily="18" charset="0"/>
            </a:endParaRPr>
          </a:p>
          <a:p>
            <a:pPr marL="0" indent="0">
              <a:buNone/>
            </a:pPr>
            <a:r>
              <a:rPr lang="fr-FR" sz="2200" dirty="0" smtClean="0">
                <a:latin typeface="Times New Roman" panose="02020603050405020304" pitchFamily="18" charset="0"/>
                <a:cs typeface="Times New Roman" panose="02020603050405020304" pitchFamily="18" charset="0"/>
              </a:rPr>
              <a:t>ɑ                                                 ɑ:</a:t>
            </a:r>
            <a:endParaRPr lang="fr-F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3447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3"/>
                </a:solidFill>
                <a:latin typeface="Times New Roman" panose="02020603050405020304" pitchFamily="18" charset="0"/>
                <a:cs typeface="Times New Roman" panose="02020603050405020304" pitchFamily="18" charset="0"/>
              </a:rPr>
              <a:t>Deutsche problematische </a:t>
            </a:r>
            <a:r>
              <a:rPr lang="fr-FR" sz="2400" dirty="0" smtClean="0">
                <a:solidFill>
                  <a:schemeClr val="accent3"/>
                </a:solidFill>
                <a:latin typeface="Times New Roman" panose="02020603050405020304" pitchFamily="18" charset="0"/>
                <a:cs typeface="Times New Roman" panose="02020603050405020304" pitchFamily="18" charset="0"/>
              </a:rPr>
              <a:t>Vokallaute </a:t>
            </a:r>
            <a:r>
              <a:rPr lang="fr-FR" sz="2400" dirty="0">
                <a:solidFill>
                  <a:schemeClr val="accent3"/>
                </a:solidFill>
                <a:latin typeface="Times New Roman" panose="02020603050405020304" pitchFamily="18" charset="0"/>
                <a:cs typeface="Times New Roman" panose="02020603050405020304" pitchFamily="18" charset="0"/>
              </a:rPr>
              <a:t>für Wolofsprechende</a:t>
            </a:r>
            <a:endParaRPr lang="fr-FR" sz="2400" dirty="0">
              <a:latin typeface="Times New Roman" panose="02020603050405020304" pitchFamily="18" charset="0"/>
              <a:cs typeface="Times New Roman" panose="02020603050405020304" pitchFamily="18" charset="0"/>
            </a:endParaRPr>
          </a:p>
        </p:txBody>
      </p:sp>
      <p:sp>
        <p:nvSpPr>
          <p:cNvPr id="7" name="Espace réservé du contenu 6"/>
          <p:cNvSpPr>
            <a:spLocks noGrp="1"/>
          </p:cNvSpPr>
          <p:nvPr>
            <p:ph idx="1"/>
          </p:nvPr>
        </p:nvSpPr>
        <p:spPr>
          <a:xfrm>
            <a:off x="0" y="1340768"/>
            <a:ext cx="9144000" cy="5517232"/>
          </a:xfrm>
        </p:spPr>
        <p:txBody>
          <a:bodyPr>
            <a:normAutofit/>
          </a:bodyPr>
          <a:lstStyle/>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r>
              <a:rPr lang="fr-FR" sz="1800" dirty="0" smtClean="0">
                <a:solidFill>
                  <a:srgbClr val="FF0000"/>
                </a:solidFill>
                <a:latin typeface="Times New Roman" panose="02020603050405020304" pitchFamily="18" charset="0"/>
                <a:cs typeface="Times New Roman" panose="02020603050405020304" pitchFamily="18" charset="0"/>
              </a:rPr>
              <a:t>Frage: </a:t>
            </a:r>
          </a:p>
          <a:p>
            <a:pPr marL="0" indent="0">
              <a:buNone/>
            </a:pPr>
            <a:r>
              <a:rPr lang="fr-FR" sz="1800" dirty="0" err="1" smtClean="0">
                <a:latin typeface="Times New Roman" panose="02020603050405020304" pitchFamily="18" charset="0"/>
                <a:cs typeface="Times New Roman" panose="02020603050405020304" pitchFamily="18" charset="0"/>
              </a:rPr>
              <a:t>wie</a:t>
            </a:r>
            <a:r>
              <a:rPr lang="fr-FR" sz="1800" dirty="0" smtClean="0">
                <a:latin typeface="Times New Roman" panose="02020603050405020304" pitchFamily="18" charset="0"/>
                <a:cs typeface="Times New Roman" panose="02020603050405020304" pitchFamily="18" charset="0"/>
              </a:rPr>
              <a:t> werden diese Laute von den Wolofsprechenden ausgesprochen?</a:t>
            </a:r>
            <a:endParaRPr lang="fr-FR" sz="1800" dirty="0">
              <a:latin typeface="Times New Roman" panose="02020603050405020304" pitchFamily="18" charset="0"/>
              <a:cs typeface="Times New Roman" panose="02020603050405020304" pitchFamily="18"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075170270"/>
              </p:ext>
            </p:extLst>
          </p:nvPr>
        </p:nvGraphicFramePr>
        <p:xfrm>
          <a:off x="1" y="1484783"/>
          <a:ext cx="9143998" cy="3672410"/>
        </p:xfrm>
        <a:graphic>
          <a:graphicData uri="http://schemas.openxmlformats.org/drawingml/2006/table">
            <a:tbl>
              <a:tblPr firstRow="1" firstCol="1" bandRow="1">
                <a:tableStyleId>{21E4AEA4-8DFA-4A89-87EB-49C32662AFE0}</a:tableStyleId>
              </a:tblPr>
              <a:tblGrid>
                <a:gridCol w="1178840"/>
                <a:gridCol w="1233784"/>
                <a:gridCol w="1268752"/>
                <a:gridCol w="1224794"/>
                <a:gridCol w="1365655"/>
                <a:gridCol w="1370651"/>
                <a:gridCol w="1501522"/>
              </a:tblGrid>
              <a:tr h="1270230">
                <a:tc>
                  <a:txBody>
                    <a:bodyPr/>
                    <a:lstStyle/>
                    <a:p>
                      <a:pPr algn="ctr">
                        <a:lnSpc>
                          <a:spcPct val="150000"/>
                        </a:lnSpc>
                        <a:spcAft>
                          <a:spcPts val="0"/>
                        </a:spcAft>
                        <a:tabLst>
                          <a:tab pos="753745" algn="l"/>
                          <a:tab pos="1587500" algn="l"/>
                        </a:tabLst>
                      </a:pPr>
                      <a:r>
                        <a:rPr lang="de-DE" sz="1200" dirty="0">
                          <a:effectLst/>
                        </a:rPr>
                        <a:t>Vokale</a:t>
                      </a:r>
                      <a:endParaRPr lang="fr-FR" sz="1100" dirty="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hoch</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Mittelhoch</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dirty="0">
                          <a:effectLst/>
                        </a:rPr>
                        <a:t>vorn</a:t>
                      </a:r>
                      <a:endParaRPr lang="fr-FR" sz="1100" dirty="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gerundet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gespannt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Beispielwort</a:t>
                      </a:r>
                      <a:endParaRPr lang="fr-FR" sz="1100">
                        <a:effectLst/>
                        <a:latin typeface="Calibri"/>
                        <a:ea typeface="Calibri"/>
                        <a:cs typeface="Times New Roman"/>
                      </a:endParaRPr>
                    </a:p>
                  </a:txBody>
                  <a:tcPr marL="68580" marR="68580" marT="0" marB="0"/>
                </a:tc>
              </a:tr>
              <a:tr h="600545">
                <a:tc>
                  <a:txBody>
                    <a:bodyPr/>
                    <a:lstStyle/>
                    <a:p>
                      <a:pPr algn="ctr">
                        <a:lnSpc>
                          <a:spcPct val="150000"/>
                        </a:lnSpc>
                        <a:spcAft>
                          <a:spcPts val="0"/>
                        </a:spcAft>
                        <a:tabLst>
                          <a:tab pos="753745" algn="l"/>
                          <a:tab pos="1587500" algn="l"/>
                        </a:tabLst>
                      </a:pPr>
                      <a:r>
                        <a:rPr lang="de-DE" sz="1200">
                          <a:effectLst/>
                        </a:rPr>
                        <a:t>[y]</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dirty="0" smtClean="0">
                          <a:effectLst/>
                        </a:rPr>
                        <a:t>fühlen  [</a:t>
                      </a:r>
                      <a:r>
                        <a:rPr lang="de-DE" sz="1200" dirty="0" err="1" smtClean="0">
                          <a:effectLst/>
                        </a:rPr>
                        <a:t>fy:l</a:t>
                      </a:r>
                      <a:r>
                        <a:rPr lang="az-Cyrl-AZ" sz="1200" dirty="0" smtClean="0">
                          <a:effectLst/>
                        </a:rPr>
                        <a:t>ә</a:t>
                      </a:r>
                      <a:r>
                        <a:rPr lang="fr-FR" sz="1200" dirty="0" smtClean="0">
                          <a:effectLst/>
                        </a:rPr>
                        <a:t>n]</a:t>
                      </a:r>
                      <a:endParaRPr lang="fr-FR" sz="1100" dirty="0">
                        <a:effectLst/>
                        <a:latin typeface="Calibri"/>
                        <a:ea typeface="Calibri"/>
                        <a:cs typeface="Times New Roman"/>
                      </a:endParaRPr>
                    </a:p>
                  </a:txBody>
                  <a:tcPr marL="68580" marR="68580" marT="0" marB="0"/>
                </a:tc>
              </a:tr>
              <a:tr h="600545">
                <a:tc>
                  <a:txBody>
                    <a:bodyPr/>
                    <a:lstStyle/>
                    <a:p>
                      <a:pPr algn="ctr">
                        <a:lnSpc>
                          <a:spcPct val="150000"/>
                        </a:lnSpc>
                        <a:spcAft>
                          <a:spcPts val="0"/>
                        </a:spcAft>
                        <a:tabLst>
                          <a:tab pos="753745" algn="l"/>
                          <a:tab pos="1587500" algn="l"/>
                        </a:tabLst>
                      </a:pPr>
                      <a:r>
                        <a:rPr lang="de-DE" sz="1200" dirty="0">
                          <a:effectLst/>
                        </a:rPr>
                        <a:t>[Y]</a:t>
                      </a:r>
                      <a:endParaRPr lang="fr-FR" sz="1100" dirty="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dirty="0" smtClean="0">
                          <a:effectLst/>
                        </a:rPr>
                        <a:t>füllen [</a:t>
                      </a:r>
                      <a:r>
                        <a:rPr lang="de-DE" sz="1200" dirty="0" err="1" smtClean="0">
                          <a:effectLst/>
                        </a:rPr>
                        <a:t>fʏl</a:t>
                      </a:r>
                      <a:r>
                        <a:rPr lang="az-Cyrl-AZ" sz="1200" dirty="0" smtClean="0">
                          <a:effectLst/>
                        </a:rPr>
                        <a:t>ә</a:t>
                      </a:r>
                      <a:r>
                        <a:rPr lang="fr-FR" sz="1200" dirty="0" smtClean="0">
                          <a:effectLst/>
                        </a:rPr>
                        <a:t>n]</a:t>
                      </a:r>
                      <a:endParaRPr lang="fr-FR" sz="1100" dirty="0">
                        <a:effectLst/>
                        <a:latin typeface="Calibri"/>
                        <a:ea typeface="Calibri"/>
                        <a:cs typeface="Times New Roman"/>
                      </a:endParaRPr>
                    </a:p>
                  </a:txBody>
                  <a:tcPr marL="68580" marR="68580" marT="0" marB="0"/>
                </a:tc>
              </a:tr>
              <a:tr h="600545">
                <a:tc>
                  <a:txBody>
                    <a:bodyPr/>
                    <a:lstStyle/>
                    <a:p>
                      <a:pPr algn="ctr">
                        <a:lnSpc>
                          <a:spcPct val="150000"/>
                        </a:lnSpc>
                        <a:spcAft>
                          <a:spcPts val="0"/>
                        </a:spcAft>
                        <a:tabLst>
                          <a:tab pos="753745" algn="l"/>
                          <a:tab pos="1587500" algn="l"/>
                        </a:tabLst>
                      </a:pPr>
                      <a:r>
                        <a:rPr lang="de-DE" sz="1200">
                          <a:effectLst/>
                        </a:rPr>
                        <a:t>[ø]</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dirty="0" smtClean="0">
                          <a:effectLst/>
                        </a:rPr>
                        <a:t>höhle [</a:t>
                      </a:r>
                      <a:r>
                        <a:rPr lang="de-DE" sz="1200" dirty="0" err="1" smtClean="0">
                          <a:effectLst/>
                        </a:rPr>
                        <a:t>hø:l</a:t>
                      </a:r>
                      <a:r>
                        <a:rPr lang="az-Cyrl-AZ" sz="1200" dirty="0" smtClean="0">
                          <a:effectLst/>
                        </a:rPr>
                        <a:t>ә</a:t>
                      </a:r>
                      <a:r>
                        <a:rPr lang="fr-FR" sz="1200" dirty="0" smtClean="0">
                          <a:effectLst/>
                        </a:rPr>
                        <a:t>]</a:t>
                      </a:r>
                      <a:endParaRPr lang="fr-FR" sz="1100" dirty="0">
                        <a:effectLst/>
                        <a:latin typeface="Calibri"/>
                        <a:ea typeface="Calibri"/>
                        <a:cs typeface="Times New Roman"/>
                      </a:endParaRPr>
                    </a:p>
                  </a:txBody>
                  <a:tcPr marL="68580" marR="68580" marT="0" marB="0"/>
                </a:tc>
              </a:tr>
              <a:tr h="600545">
                <a:tc>
                  <a:txBody>
                    <a:bodyPr/>
                    <a:lstStyle/>
                    <a:p>
                      <a:pPr algn="ctr">
                        <a:lnSpc>
                          <a:spcPct val="150000"/>
                        </a:lnSpc>
                        <a:spcAft>
                          <a:spcPts val="0"/>
                        </a:spcAft>
                        <a:tabLst>
                          <a:tab pos="753745" algn="l"/>
                          <a:tab pos="1587500" algn="l"/>
                        </a:tabLst>
                      </a:pPr>
                      <a:r>
                        <a:rPr lang="de-DE" sz="1200">
                          <a:effectLst/>
                        </a:rPr>
                        <a:t>[œ]</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a:effectLst/>
                        </a:rPr>
                        <a:t>-</a:t>
                      </a:r>
                      <a:endParaRPr lang="fr-FR" sz="1100">
                        <a:effectLst/>
                        <a:latin typeface="Calibri"/>
                        <a:ea typeface="Calibri"/>
                        <a:cs typeface="Times New Roman"/>
                      </a:endParaRPr>
                    </a:p>
                  </a:txBody>
                  <a:tcPr marL="68580" marR="68580" marT="0" marB="0"/>
                </a:tc>
                <a:tc>
                  <a:txBody>
                    <a:bodyPr/>
                    <a:lstStyle/>
                    <a:p>
                      <a:pPr algn="ctr">
                        <a:lnSpc>
                          <a:spcPct val="150000"/>
                        </a:lnSpc>
                        <a:spcAft>
                          <a:spcPts val="0"/>
                        </a:spcAft>
                        <a:tabLst>
                          <a:tab pos="753745" algn="l"/>
                          <a:tab pos="1587500" algn="l"/>
                        </a:tabLst>
                      </a:pPr>
                      <a:r>
                        <a:rPr lang="de-DE" sz="1200" dirty="0" err="1" smtClean="0">
                          <a:effectLst/>
                        </a:rPr>
                        <a:t>hölle</a:t>
                      </a:r>
                      <a:r>
                        <a:rPr lang="de-DE" sz="1200" dirty="0" smtClean="0">
                          <a:effectLst/>
                        </a:rPr>
                        <a:t> [</a:t>
                      </a:r>
                      <a:r>
                        <a:rPr lang="de-DE" sz="1200" dirty="0" err="1" smtClean="0">
                          <a:effectLst/>
                        </a:rPr>
                        <a:t>hœl</a:t>
                      </a:r>
                      <a:r>
                        <a:rPr lang="az-Cyrl-AZ" sz="1200" dirty="0" smtClean="0">
                          <a:effectLst/>
                        </a:rPr>
                        <a:t>ә</a:t>
                      </a:r>
                      <a:r>
                        <a:rPr lang="fr-FR" sz="1200" dirty="0" smtClean="0">
                          <a:effectLst/>
                        </a:rPr>
                        <a:t>]</a:t>
                      </a:r>
                      <a:endParaRPr lang="fr-F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60314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3"/>
                </a:solidFill>
                <a:latin typeface="Times New Roman" panose="02020603050405020304" pitchFamily="18" charset="0"/>
                <a:cs typeface="Times New Roman" panose="02020603050405020304" pitchFamily="18" charset="0"/>
              </a:rPr>
              <a:t>Aussprache der problematischen </a:t>
            </a:r>
            <a:r>
              <a:rPr lang="fr-FR" sz="2400" dirty="0" smtClean="0">
                <a:solidFill>
                  <a:schemeClr val="accent3"/>
                </a:solidFill>
                <a:latin typeface="Times New Roman" panose="02020603050405020304" pitchFamily="18" charset="0"/>
                <a:cs typeface="Times New Roman" panose="02020603050405020304" pitchFamily="18" charset="0"/>
              </a:rPr>
              <a:t>Vokallaute</a:t>
            </a:r>
            <a:endParaRPr lang="fr-FR" sz="24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5257800"/>
          </a:xfrm>
        </p:spPr>
        <p:txBody>
          <a:bodyPr>
            <a:normAutofit/>
          </a:bodyPr>
          <a:lstStyle/>
          <a:p>
            <a:pPr>
              <a:buFont typeface="Wingdings" panose="05000000000000000000" pitchFamily="2" charset="2"/>
              <a:buChar char="q"/>
            </a:pPr>
            <a:r>
              <a:rPr lang="fr-FR" sz="1800" dirty="0">
                <a:latin typeface="Times New Roman" panose="02020603050405020304" pitchFamily="18" charset="0"/>
                <a:cs typeface="Times New Roman" panose="02020603050405020304" pitchFamily="18" charset="0"/>
              </a:rPr>
              <a:t>Diese problematischen </a:t>
            </a:r>
            <a:r>
              <a:rPr lang="fr-FR" sz="1800" dirty="0" smtClean="0">
                <a:latin typeface="Times New Roman" panose="02020603050405020304" pitchFamily="18" charset="0"/>
                <a:cs typeface="Times New Roman" panose="02020603050405020304" pitchFamily="18" charset="0"/>
              </a:rPr>
              <a:t>Vokallaute </a:t>
            </a:r>
            <a:r>
              <a:rPr lang="fr-FR" sz="1800" dirty="0">
                <a:latin typeface="Times New Roman" panose="02020603050405020304" pitchFamily="18" charset="0"/>
                <a:cs typeface="Times New Roman" panose="02020603050405020304" pitchFamily="18" charset="0"/>
              </a:rPr>
              <a:t>werden von den wolofsprechenden Lernenden </a:t>
            </a:r>
            <a:r>
              <a:rPr lang="fr-FR" sz="1800" dirty="0" err="1">
                <a:latin typeface="Times New Roman" panose="02020603050405020304" pitchFamily="18" charset="0"/>
                <a:cs typeface="Times New Roman" panose="02020603050405020304" pitchFamily="18" charset="0"/>
              </a:rPr>
              <a:t>durch</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andere</a:t>
            </a:r>
            <a:r>
              <a:rPr lang="fr-FR" sz="1800" dirty="0">
                <a:latin typeface="Times New Roman" panose="02020603050405020304" pitchFamily="18" charset="0"/>
                <a:cs typeface="Times New Roman" panose="02020603050405020304" pitchFamily="18" charset="0"/>
              </a:rPr>
              <a:t> Laute </a:t>
            </a:r>
            <a:r>
              <a:rPr lang="fr-FR" sz="1800" dirty="0" err="1">
                <a:latin typeface="Times New Roman" panose="02020603050405020304" pitchFamily="18" charset="0"/>
                <a:cs typeface="Times New Roman" panose="02020603050405020304" pitchFamily="18" charset="0"/>
              </a:rPr>
              <a:t>ersetzt</a:t>
            </a:r>
            <a:r>
              <a:rPr lang="fr-FR" sz="1800" dirty="0">
                <a:latin typeface="Times New Roman" panose="02020603050405020304" pitchFamily="18" charset="0"/>
                <a:cs typeface="Times New Roman" panose="02020603050405020304" pitchFamily="18" charset="0"/>
              </a:rPr>
              <a:t> (vgl. </a:t>
            </a:r>
            <a:r>
              <a:rPr lang="de-DE" sz="1800" dirty="0">
                <a:latin typeface="Times New Roman" panose="02020603050405020304" pitchFamily="18" charset="0"/>
                <a:cs typeface="Times New Roman" panose="02020603050405020304" pitchFamily="18" charset="0"/>
              </a:rPr>
              <a:t>Mbaye 2020: S.28)</a:t>
            </a:r>
            <a:r>
              <a:rPr lang="fr-FR" sz="18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fr-FR" sz="1800" dirty="0" smtClean="0">
                <a:latin typeface="Times New Roman" panose="02020603050405020304" pitchFamily="18" charset="0"/>
                <a:cs typeface="Times New Roman" panose="02020603050405020304" pitchFamily="18" charset="0"/>
              </a:rPr>
              <a:t> Der </a:t>
            </a:r>
            <a:r>
              <a:rPr lang="fr-FR" sz="1800" dirty="0" err="1" smtClean="0">
                <a:latin typeface="Times New Roman" panose="02020603050405020304" pitchFamily="18" charset="0"/>
                <a:cs typeface="Times New Roman" panose="02020603050405020304" pitchFamily="18" charset="0"/>
              </a:rPr>
              <a:t>Vokallaut</a:t>
            </a:r>
            <a:r>
              <a:rPr lang="fr-FR" sz="1800" dirty="0" smtClean="0">
                <a:latin typeface="Times New Roman" panose="02020603050405020304" pitchFamily="18" charset="0"/>
                <a:cs typeface="Times New Roman" panose="02020603050405020304" pitchFamily="18" charset="0"/>
              </a:rPr>
              <a:t> [y]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[u] </a:t>
            </a:r>
            <a:r>
              <a:rPr lang="fr-FR" sz="1800" dirty="0" err="1" smtClean="0">
                <a:latin typeface="Times New Roman" panose="02020603050405020304" pitchFamily="18" charset="0"/>
                <a:cs typeface="Times New Roman" panose="02020603050405020304" pitchFamily="18" charset="0"/>
              </a:rPr>
              <a:t>ersetzt</a:t>
            </a:r>
            <a:r>
              <a:rPr lang="fr-FR" sz="1800"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r>
              <a:rPr lang="fr-FR" sz="1800" dirty="0" smtClean="0">
                <a:latin typeface="Times New Roman" panose="02020603050405020304" pitchFamily="18" charset="0"/>
                <a:cs typeface="Times New Roman" panose="02020603050405020304" pitchFamily="18" charset="0"/>
              </a:rPr>
              <a:t>Der </a:t>
            </a:r>
            <a:r>
              <a:rPr lang="fr-FR" sz="1800" dirty="0" err="1" smtClean="0">
                <a:latin typeface="Times New Roman" panose="02020603050405020304" pitchFamily="18" charset="0"/>
                <a:cs typeface="Times New Roman" panose="02020603050405020304" pitchFamily="18" charset="0"/>
              </a:rPr>
              <a:t>Vokallaut</a:t>
            </a:r>
            <a:r>
              <a:rPr lang="fr-FR" sz="1800" dirty="0" smtClean="0">
                <a:latin typeface="Times New Roman" panose="02020603050405020304" pitchFamily="18" charset="0"/>
                <a:cs typeface="Times New Roman" panose="02020603050405020304" pitchFamily="18" charset="0"/>
              </a:rPr>
              <a:t> [ʏ]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[i] </a:t>
            </a:r>
            <a:r>
              <a:rPr lang="fr-FR" sz="1800" dirty="0" err="1" smtClean="0">
                <a:latin typeface="Times New Roman" panose="02020603050405020304" pitchFamily="18" charset="0"/>
                <a:cs typeface="Times New Roman" panose="02020603050405020304" pitchFamily="18" charset="0"/>
              </a:rPr>
              <a:t>ersetzt</a:t>
            </a:r>
            <a:endParaRPr lang="fr-FR" sz="1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fr-FR" sz="1800" dirty="0" smtClean="0">
                <a:latin typeface="Times New Roman" panose="02020603050405020304" pitchFamily="18" charset="0"/>
                <a:cs typeface="Times New Roman" panose="02020603050405020304" pitchFamily="18" charset="0"/>
              </a:rPr>
              <a:t>Der </a:t>
            </a:r>
            <a:r>
              <a:rPr lang="fr-FR" sz="1800" dirty="0" err="1" smtClean="0">
                <a:latin typeface="Times New Roman" panose="02020603050405020304" pitchFamily="18" charset="0"/>
                <a:cs typeface="Times New Roman" panose="02020603050405020304" pitchFamily="18" charset="0"/>
              </a:rPr>
              <a:t>Vokallaut</a:t>
            </a:r>
            <a:r>
              <a:rPr lang="fr-FR" sz="1800" dirty="0" smtClean="0">
                <a:latin typeface="Times New Roman" panose="02020603050405020304" pitchFamily="18" charset="0"/>
                <a:cs typeface="Times New Roman" panose="02020603050405020304" pitchFamily="18" charset="0"/>
              </a:rPr>
              <a:t> [ø]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a:t>
            </a:r>
            <a:r>
              <a:rPr lang="az-Cyrl-AZ" sz="1800" dirty="0" smtClean="0">
                <a:latin typeface="Times New Roman" panose="02020603050405020304" pitchFamily="18" charset="0"/>
                <a:cs typeface="Times New Roman" panose="02020603050405020304" pitchFamily="18" charset="0"/>
              </a:rPr>
              <a:t>ә</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ersetzt</a:t>
            </a:r>
            <a:endParaRPr lang="fr-FR" sz="1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fr-FR" sz="1800" dirty="0" smtClean="0">
                <a:latin typeface="Times New Roman" panose="02020603050405020304" pitchFamily="18" charset="0"/>
                <a:cs typeface="Times New Roman" panose="02020603050405020304" pitchFamily="18" charset="0"/>
              </a:rPr>
              <a:t>Der </a:t>
            </a:r>
            <a:r>
              <a:rPr lang="fr-FR" sz="1800" dirty="0" err="1" smtClean="0">
                <a:latin typeface="Times New Roman" panose="02020603050405020304" pitchFamily="18" charset="0"/>
                <a:cs typeface="Times New Roman" panose="02020603050405020304" pitchFamily="18" charset="0"/>
              </a:rPr>
              <a:t>Vokallaut</a:t>
            </a:r>
            <a:r>
              <a:rPr lang="fr-FR" sz="1800" dirty="0" smtClean="0">
                <a:latin typeface="Times New Roman" panose="02020603050405020304" pitchFamily="18" charset="0"/>
                <a:cs typeface="Times New Roman" panose="02020603050405020304" pitchFamily="18" charset="0"/>
              </a:rPr>
              <a:t> [œ]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auch</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a:t>
            </a:r>
            <a:r>
              <a:rPr lang="az-Cyrl-AZ" sz="1800" dirty="0" smtClean="0">
                <a:latin typeface="Times New Roman" panose="02020603050405020304" pitchFamily="18" charset="0"/>
                <a:cs typeface="Times New Roman" panose="02020603050405020304" pitchFamily="18" charset="0"/>
              </a:rPr>
              <a:t>ә</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ersetzt</a:t>
            </a:r>
            <a:endParaRPr lang="fr-FR" sz="1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fr-FR" sz="1800" dirty="0">
              <a:latin typeface="Times New Roman" panose="02020603050405020304" pitchFamily="18" charset="0"/>
              <a:cs typeface="Times New Roman" panose="02020603050405020304" pitchFamily="18" charset="0"/>
            </a:endParaRPr>
          </a:p>
          <a:p>
            <a:pPr marL="0" indent="0">
              <a:buNone/>
            </a:pPr>
            <a:r>
              <a:rPr lang="fr-FR" sz="1800" dirty="0" smtClean="0">
                <a:latin typeface="Times New Roman" panose="02020603050405020304" pitchFamily="18" charset="0"/>
                <a:cs typeface="Times New Roman" panose="02020603050405020304" pitchFamily="18" charset="0"/>
              </a:rPr>
              <a:t>Beispielwörter:</a:t>
            </a:r>
          </a:p>
          <a:p>
            <a:pPr marL="0" indent="0">
              <a:buNone/>
            </a:pPr>
            <a:r>
              <a:rPr lang="fr-FR" sz="1800" dirty="0" smtClean="0">
                <a:latin typeface="Times New Roman" panose="02020603050405020304" pitchFamily="18" charset="0"/>
                <a:cs typeface="Times New Roman" panose="02020603050405020304" pitchFamily="18" charset="0"/>
              </a:rPr>
              <a:t>		</a:t>
            </a:r>
            <a:r>
              <a:rPr lang="de-DE" sz="1800" i="1" dirty="0">
                <a:latin typeface="Times New Roman" panose="02020603050405020304" pitchFamily="18" charset="0"/>
                <a:cs typeface="Times New Roman" panose="02020603050405020304" pitchFamily="18" charset="0"/>
              </a:rPr>
              <a:t>für</a:t>
            </a:r>
            <a:r>
              <a:rPr lang="de-DE"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	*[</a:t>
            </a:r>
            <a:r>
              <a:rPr lang="de-DE" sz="1800" dirty="0">
                <a:latin typeface="Times New Roman" panose="02020603050405020304" pitchFamily="18" charset="0"/>
                <a:cs typeface="Times New Roman" panose="02020603050405020304" pitchFamily="18" charset="0"/>
              </a:rPr>
              <a:t>fu:r] anstatt [fy:ɐ] </a:t>
            </a:r>
            <a:endParaRPr lang="de-DE" sz="1800" dirty="0" smtClean="0">
              <a:latin typeface="Times New Roman" panose="02020603050405020304" pitchFamily="18" charset="0"/>
              <a:cs typeface="Times New Roman" panose="02020603050405020304" pitchFamily="18" charset="0"/>
            </a:endParaRPr>
          </a:p>
          <a:p>
            <a:pPr marL="0" indent="0">
              <a:buNone/>
            </a:pPr>
            <a:r>
              <a:rPr lang="de-DE"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Müller</a:t>
            </a:r>
            <a:r>
              <a:rPr lang="de-DE" sz="1800" dirty="0" smtClean="0">
                <a:latin typeface="Times New Roman" panose="02020603050405020304" pitchFamily="18" charset="0"/>
                <a:cs typeface="Times New Roman" panose="02020603050405020304" pitchFamily="18" charset="0"/>
              </a:rPr>
              <a:t>     *[</a:t>
            </a:r>
            <a:r>
              <a:rPr lang="de-DE" sz="1800" dirty="0" err="1">
                <a:latin typeface="Times New Roman" panose="02020603050405020304" pitchFamily="18" charset="0"/>
                <a:cs typeface="Times New Roman" panose="02020603050405020304" pitchFamily="18" charset="0"/>
              </a:rPr>
              <a:t>milɛ:r</a:t>
            </a:r>
            <a:r>
              <a:rPr lang="de-DE" sz="1800" dirty="0">
                <a:latin typeface="Times New Roman" panose="02020603050405020304" pitchFamily="18" charset="0"/>
                <a:cs typeface="Times New Roman" panose="02020603050405020304" pitchFamily="18" charset="0"/>
              </a:rPr>
              <a:t>] anstatt [mYlɐ</a:t>
            </a:r>
            <a:r>
              <a:rPr lang="de-DE" sz="1800" dirty="0" smtClean="0">
                <a:latin typeface="Times New Roman" panose="02020603050405020304" pitchFamily="18" charset="0"/>
                <a:cs typeface="Times New Roman" panose="02020603050405020304" pitchFamily="18" charset="0"/>
              </a:rPr>
              <a:t>]</a:t>
            </a:r>
          </a:p>
          <a:p>
            <a:pPr marL="0" indent="0">
              <a:buNone/>
            </a:pPr>
            <a:r>
              <a:rPr lang="de-DE"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Öl</a:t>
            </a:r>
            <a:r>
              <a:rPr lang="de-DE" sz="1800" dirty="0" smtClean="0">
                <a:latin typeface="Times New Roman" panose="02020603050405020304" pitchFamily="18" charset="0"/>
                <a:cs typeface="Times New Roman" panose="02020603050405020304" pitchFamily="18" charset="0"/>
              </a:rPr>
              <a:t>            * [</a:t>
            </a:r>
            <a:r>
              <a:rPr lang="az-Cyrl-AZ" sz="1800" dirty="0" smtClean="0">
                <a:latin typeface="Times New Roman" panose="02020603050405020304" pitchFamily="18" charset="0"/>
                <a:cs typeface="Times New Roman" panose="02020603050405020304" pitchFamily="18" charset="0"/>
              </a:rPr>
              <a:t>ә</a:t>
            </a:r>
            <a:r>
              <a:rPr lang="fr-FR" sz="1800" dirty="0" smtClean="0">
                <a:latin typeface="Times New Roman" panose="02020603050405020304" pitchFamily="18" charset="0"/>
                <a:cs typeface="Times New Roman" panose="02020603050405020304" pitchFamily="18" charset="0"/>
              </a:rPr>
              <a:t>l]     </a:t>
            </a:r>
            <a:r>
              <a:rPr lang="fr-FR" sz="1800" dirty="0" err="1" smtClean="0">
                <a:latin typeface="Times New Roman" panose="02020603050405020304" pitchFamily="18" charset="0"/>
                <a:cs typeface="Times New Roman" panose="02020603050405020304" pitchFamily="18" charset="0"/>
              </a:rPr>
              <a:t>anstatt</a:t>
            </a:r>
            <a:r>
              <a:rPr lang="fr-FR" sz="1800" dirty="0" smtClean="0">
                <a:latin typeface="Times New Roman" panose="02020603050405020304" pitchFamily="18" charset="0"/>
                <a:cs typeface="Times New Roman" panose="02020603050405020304" pitchFamily="18" charset="0"/>
              </a:rPr>
              <a:t> [ø:l]</a:t>
            </a:r>
            <a:endParaRPr lang="de-DE" sz="1800" dirty="0" smtClean="0">
              <a:latin typeface="Times New Roman" panose="02020603050405020304" pitchFamily="18" charset="0"/>
              <a:cs typeface="Times New Roman" panose="02020603050405020304" pitchFamily="18" charset="0"/>
            </a:endParaRPr>
          </a:p>
          <a:p>
            <a:pPr marL="0" indent="0">
              <a:buNone/>
            </a:pPr>
            <a:r>
              <a:rPr lang="de-DE" sz="1800" i="1" dirty="0" smtClean="0">
                <a:latin typeface="Times New Roman" panose="02020603050405020304" pitchFamily="18" charset="0"/>
                <a:cs typeface="Times New Roman" panose="02020603050405020304" pitchFamily="18" charset="0"/>
              </a:rPr>
              <a:t>		können</a:t>
            </a:r>
            <a:r>
              <a:rPr lang="de-DE" sz="1800" dirty="0" smtClean="0">
                <a:latin typeface="Times New Roman" panose="02020603050405020304" pitchFamily="18" charset="0"/>
                <a:cs typeface="Times New Roman" panose="02020603050405020304" pitchFamily="18" charset="0"/>
              </a:rPr>
              <a:t>    *[</a:t>
            </a:r>
            <a:r>
              <a:rPr lang="de-DE" sz="1800" dirty="0" err="1">
                <a:latin typeface="Times New Roman" panose="02020603050405020304" pitchFamily="18" charset="0"/>
                <a:cs typeface="Times New Roman" panose="02020603050405020304" pitchFamily="18" charset="0"/>
              </a:rPr>
              <a:t>kənən</a:t>
            </a:r>
            <a:r>
              <a:rPr lang="de-DE" sz="1800" dirty="0">
                <a:latin typeface="Times New Roman" panose="02020603050405020304" pitchFamily="18" charset="0"/>
                <a:cs typeface="Times New Roman" panose="02020603050405020304" pitchFamily="18" charset="0"/>
              </a:rPr>
              <a:t>] anstatt [</a:t>
            </a:r>
            <a:r>
              <a:rPr lang="de-DE" sz="1800" dirty="0" err="1">
                <a:latin typeface="Times New Roman" panose="02020603050405020304" pitchFamily="18" charset="0"/>
                <a:cs typeface="Times New Roman" panose="02020603050405020304" pitchFamily="18" charset="0"/>
              </a:rPr>
              <a:t>kœnən</a:t>
            </a:r>
            <a:r>
              <a:rPr lang="de-DE" sz="1800" dirty="0">
                <a:latin typeface="Times New Roman" panose="02020603050405020304" pitchFamily="18" charset="0"/>
                <a:cs typeface="Times New Roman" panose="02020603050405020304" pitchFamily="18" charset="0"/>
              </a:rPr>
              <a:t>] </a:t>
            </a:r>
            <a:endParaRPr lang="de-DE" sz="1800" dirty="0" smtClean="0">
              <a:latin typeface="Times New Roman" panose="02020603050405020304" pitchFamily="18" charset="0"/>
              <a:cs typeface="Times New Roman" panose="02020603050405020304" pitchFamily="18" charset="0"/>
            </a:endParaRPr>
          </a:p>
          <a:p>
            <a:pPr marL="0" indent="0">
              <a:buNone/>
            </a:pP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7184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3"/>
                </a:solidFill>
                <a:latin typeface="Times New Roman" panose="02020603050405020304" pitchFamily="18" charset="0"/>
                <a:cs typeface="Times New Roman" panose="02020603050405020304" pitchFamily="18" charset="0"/>
              </a:rPr>
              <a:t>Das Französische als Hilfsmittel</a:t>
            </a:r>
            <a:endParaRPr lang="fr-FR" sz="2400" dirty="0"/>
          </a:p>
        </p:txBody>
      </p:sp>
      <p:sp>
        <p:nvSpPr>
          <p:cNvPr id="3" name="Espace réservé du contenu 2"/>
          <p:cNvSpPr>
            <a:spLocks noGrp="1"/>
          </p:cNvSpPr>
          <p:nvPr>
            <p:ph sz="half" idx="1"/>
          </p:nvPr>
        </p:nvSpPr>
        <p:spPr/>
        <p:txBody>
          <a:bodyPr>
            <a:normAutofit/>
          </a:bodyPr>
          <a:lstStyle/>
          <a:p>
            <a:pPr marL="0" indent="0">
              <a:buNone/>
            </a:pPr>
            <a:r>
              <a:rPr lang="fr-FR" sz="2400" dirty="0" smtClean="0">
                <a:latin typeface="Times New Roman" panose="02020603050405020304" pitchFamily="18" charset="0"/>
                <a:cs typeface="Times New Roman" panose="02020603050405020304" pitchFamily="18" charset="0"/>
              </a:rPr>
              <a:t>i y				u</a:t>
            </a: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e  ø				o</a:t>
            </a:r>
          </a:p>
          <a:p>
            <a:pPr marL="0" indent="0">
              <a:buNone/>
            </a:pPr>
            <a:endParaRPr lang="fr-FR" sz="2400" dirty="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hlinkClick r:id="rId2" tooltip="Ungerundeter halboffener Vorderzungennasalvokal"/>
              </a:rPr>
              <a:t>ɛ̃</a:t>
            </a:r>
            <a:r>
              <a:rPr lang="fr-FR" sz="2400" dirty="0">
                <a:latin typeface="Times New Roman" panose="02020603050405020304" pitchFamily="18" charset="0"/>
                <a:cs typeface="Times New Roman" panose="02020603050405020304" pitchFamily="18" charset="0"/>
              </a:rPr>
              <a:t>    ɛ</a:t>
            </a:r>
            <a:r>
              <a:rPr lang="fr-FR" sz="2400" dirty="0" smtClean="0">
                <a:latin typeface="Times New Roman" panose="02020603050405020304" pitchFamily="18" charset="0"/>
                <a:cs typeface="Times New Roman" panose="02020603050405020304" pitchFamily="18" charset="0"/>
              </a:rPr>
              <a:t> 	œ     </a:t>
            </a:r>
            <a:r>
              <a:rPr lang="az-Cyrl-AZ" sz="2400" dirty="0" smtClean="0">
                <a:latin typeface="Times New Roman" panose="02020603050405020304" pitchFamily="18" charset="0"/>
                <a:cs typeface="Times New Roman" panose="02020603050405020304" pitchFamily="18" charset="0"/>
              </a:rPr>
              <a:t>ә</a:t>
            </a:r>
            <a:r>
              <a:rPr lang="fr-FR" sz="2400" dirty="0" smtClean="0">
                <a:latin typeface="Times New Roman" panose="02020603050405020304" pitchFamily="18" charset="0"/>
                <a:cs typeface="Times New Roman" panose="02020603050405020304" pitchFamily="18" charset="0"/>
              </a:rPr>
              <a:t>			</a:t>
            </a:r>
            <a:r>
              <a:rPr lang="fr-FR" sz="2400" u="sng" dirty="0" smtClean="0">
                <a:latin typeface="Times New Roman" panose="02020603050405020304" pitchFamily="18" charset="0"/>
                <a:cs typeface="Times New Roman" panose="02020603050405020304" pitchFamily="18" charset="0"/>
                <a:hlinkClick r:id="rId3"/>
              </a:rPr>
              <a:t>ɔ̃</a:t>
            </a:r>
            <a:r>
              <a:rPr lang="de-DE" sz="2400" dirty="0" smtClean="0">
                <a:latin typeface="Times New Roman" panose="02020603050405020304" pitchFamily="18" charset="0"/>
                <a:cs typeface="Times New Roman" panose="02020603050405020304" pitchFamily="18" charset="0"/>
              </a:rPr>
              <a:t> </a:t>
            </a: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dirty="0">
                <a:latin typeface="Times New Roman" panose="02020603050405020304" pitchFamily="18" charset="0"/>
                <a:cs typeface="Times New Roman" panose="02020603050405020304" pitchFamily="18" charset="0"/>
              </a:rPr>
              <a:t>a</a:t>
            </a:r>
            <a:r>
              <a:rPr lang="fr-FR" sz="2400" dirty="0" smtClean="0">
                <a:latin typeface="Times New Roman" panose="02020603050405020304" pitchFamily="18" charset="0"/>
                <a:cs typeface="Times New Roman" panose="02020603050405020304" pitchFamily="18" charset="0"/>
              </a:rPr>
              <a:t>				ɑ</a:t>
            </a:r>
            <a:endParaRPr lang="de-DE" sz="2400"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p:txBody>
          <a:bodyPr>
            <a:normAutofit/>
          </a:bodyPr>
          <a:lstStyle/>
          <a:p>
            <a:pPr marL="0" indent="0">
              <a:buNone/>
            </a:pPr>
            <a:endParaRPr lang="fr-FR" dirty="0" smtClean="0">
              <a:latin typeface="Times New Roman" panose="02020603050405020304" pitchFamily="18" charset="0"/>
              <a:cs typeface="Times New Roman" panose="02020603050405020304" pitchFamily="18" charset="0"/>
            </a:endParaRPr>
          </a:p>
          <a:p>
            <a:pPr marL="0" indent="0">
              <a:buNone/>
            </a:pPr>
            <a:r>
              <a:rPr lang="fr-FR" dirty="0" smtClean="0">
                <a:latin typeface="Times New Roman" panose="02020603050405020304" pitchFamily="18" charset="0"/>
                <a:cs typeface="Times New Roman" panose="02020603050405020304" pitchFamily="18" charset="0"/>
              </a:rPr>
              <a:t>[y] </a:t>
            </a:r>
            <a:r>
              <a:rPr lang="de-DE" i="1" dirty="0" err="1" smtClean="0">
                <a:latin typeface="Times New Roman" panose="02020603050405020304" pitchFamily="18" charset="0"/>
                <a:cs typeface="Times New Roman" panose="02020603050405020304" pitchFamily="18" charset="0"/>
              </a:rPr>
              <a:t>muette</a:t>
            </a:r>
            <a:r>
              <a:rPr lang="de-DE" i="1" dirty="0" smtClean="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[my.ɛt] </a:t>
            </a:r>
            <a:endParaRPr lang="fr-FR" dirty="0" smtClean="0">
              <a:latin typeface="Times New Roman" panose="02020603050405020304" pitchFamily="18" charset="0"/>
              <a:cs typeface="Times New Roman" panose="02020603050405020304" pitchFamily="18" charset="0"/>
            </a:endParaRPr>
          </a:p>
          <a:p>
            <a:pPr marL="0" indent="0">
              <a:buNone/>
            </a:pPr>
            <a:r>
              <a:rPr lang="fr-FR" dirty="0" smtClean="0">
                <a:latin typeface="Times New Roman" panose="02020603050405020304" pitchFamily="18" charset="0"/>
                <a:cs typeface="Times New Roman" panose="02020603050405020304" pitchFamily="18" charset="0"/>
              </a:rPr>
              <a:t>[ʏ]  -  </a:t>
            </a:r>
          </a:p>
          <a:p>
            <a:pPr marL="0" indent="0">
              <a:buNone/>
            </a:pPr>
            <a:r>
              <a:rPr lang="fr-FR" dirty="0" smtClean="0">
                <a:latin typeface="Times New Roman" panose="02020603050405020304" pitchFamily="18" charset="0"/>
                <a:cs typeface="Times New Roman" panose="02020603050405020304" pitchFamily="18" charset="0"/>
              </a:rPr>
              <a:t>[ø] </a:t>
            </a:r>
            <a:r>
              <a:rPr lang="fr-FR" i="1" dirty="0">
                <a:latin typeface="Times New Roman" panose="02020603050405020304" pitchFamily="18" charset="0"/>
                <a:cs typeface="Times New Roman" panose="02020603050405020304" pitchFamily="18" charset="0"/>
              </a:rPr>
              <a:t>Jeu</a:t>
            </a:r>
            <a:r>
              <a:rPr lang="fr-FR"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a:t>
            </a:r>
            <a:r>
              <a:rPr lang="de-DE" dirty="0" err="1">
                <a:latin typeface="Times New Roman" panose="02020603050405020304" pitchFamily="18" charset="0"/>
                <a:cs typeface="Times New Roman" panose="02020603050405020304" pitchFamily="18" charset="0"/>
              </a:rPr>
              <a:t>ʒø</a:t>
            </a:r>
            <a:r>
              <a:rPr lang="de-DE" dirty="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a:p>
            <a:pPr marL="0" indent="0">
              <a:buNone/>
            </a:pPr>
            <a:r>
              <a:rPr lang="fr-FR" dirty="0" smtClean="0">
                <a:latin typeface="Times New Roman" panose="02020603050405020304" pitchFamily="18" charset="0"/>
                <a:cs typeface="Times New Roman" panose="02020603050405020304" pitchFamily="18" charset="0"/>
              </a:rPr>
              <a:t>[œ] </a:t>
            </a:r>
            <a:r>
              <a:rPr lang="fr-FR" i="1" dirty="0" smtClean="0">
                <a:latin typeface="Times New Roman" panose="02020603050405020304" pitchFamily="18" charset="0"/>
                <a:cs typeface="Times New Roman" panose="02020603050405020304" pitchFamily="18" charset="0"/>
              </a:rPr>
              <a:t>coiffeur</a:t>
            </a:r>
            <a:r>
              <a:rPr lang="fr-FR" dirty="0" smtClean="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a:t>
            </a:r>
            <a:r>
              <a:rPr lang="de-DE" dirty="0" err="1">
                <a:latin typeface="Times New Roman" panose="02020603050405020304" pitchFamily="18" charset="0"/>
                <a:cs typeface="Times New Roman" panose="02020603050405020304" pitchFamily="18" charset="0"/>
              </a:rPr>
              <a:t>kwafœʁ</a:t>
            </a:r>
            <a:r>
              <a:rPr lang="de-DE" dirty="0">
                <a:latin typeface="Times New Roman" panose="02020603050405020304" pitchFamily="18" charset="0"/>
                <a:cs typeface="Times New Roman" panose="02020603050405020304" pitchFamily="18" charset="0"/>
              </a:rPr>
              <a:t>] </a:t>
            </a:r>
            <a:endParaRPr lang="fr-F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070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solidFill>
                  <a:schemeClr val="accent4"/>
                </a:solidFill>
                <a:latin typeface="Times New Roman" panose="02020603050405020304" pitchFamily="18" charset="0"/>
                <a:cs typeface="Times New Roman" panose="02020603050405020304" pitchFamily="18" charset="0"/>
              </a:rPr>
              <a:t> </a:t>
            </a:r>
            <a:r>
              <a:rPr lang="fr-FR" sz="2400" dirty="0">
                <a:solidFill>
                  <a:schemeClr val="accent4"/>
                </a:solidFill>
                <a:latin typeface="Times New Roman" panose="02020603050405020304" pitchFamily="18" charset="0"/>
                <a:cs typeface="Times New Roman" panose="02020603050405020304" pitchFamily="18" charset="0"/>
              </a:rPr>
              <a:t>Laute und Nachbarlaute</a:t>
            </a:r>
            <a:endParaRPr lang="fr-FR" sz="2400" dirty="0"/>
          </a:p>
        </p:txBody>
      </p:sp>
      <p:sp>
        <p:nvSpPr>
          <p:cNvPr id="3" name="Espace réservé du contenu 2"/>
          <p:cNvSpPr>
            <a:spLocks noGrp="1"/>
          </p:cNvSpPr>
          <p:nvPr>
            <p:ph idx="1"/>
          </p:nvPr>
        </p:nvSpPr>
        <p:spPr>
          <a:xfrm>
            <a:off x="0" y="1600200"/>
            <a:ext cx="9144000" cy="5257800"/>
          </a:xfrm>
        </p:spPr>
        <p:txBody>
          <a:bodyPr>
            <a:normAutofit/>
          </a:bodyPr>
          <a:lstStyle/>
          <a:p>
            <a:pPr marL="0" indent="0" algn="just">
              <a:lnSpc>
                <a:spcPct val="150000"/>
              </a:lnSpc>
              <a:buNone/>
            </a:pPr>
            <a:r>
              <a:rPr lang="de-DE" sz="1800" dirty="0">
                <a:latin typeface="Times New Roman" panose="02020603050405020304" pitchFamily="18" charset="0"/>
                <a:cs typeface="Times New Roman" panose="02020603050405020304" pitchFamily="18" charset="0"/>
              </a:rPr>
              <a:t>Laute können sich durch andere Laute in ihrer Nachbarkeit beeinflusst werden, weil die Laute nicht isolierend vorkommen, sondern treten sie in Verbindung mit anderen Lauten auf. Dieser Einfluss kann auf verschiedenen Ebenen des Lautmerkmals vorkommen. In dieser Arbeit wird den Einfluss berücksichtigt, der auf der Ebene der Artikulationsstelle und Stimme auftritt. </a:t>
            </a:r>
            <a:endParaRPr lang="fr-FR" sz="1800" dirty="0">
              <a:latin typeface="Times New Roman" panose="02020603050405020304" pitchFamily="18" charset="0"/>
              <a:cs typeface="Times New Roman" panose="02020603050405020304" pitchFamily="18" charset="0"/>
            </a:endParaRPr>
          </a:p>
          <a:p>
            <a:pPr marL="0" indent="0" algn="just">
              <a:lnSpc>
                <a:spcPct val="150000"/>
              </a:lnSpc>
              <a:buNone/>
            </a:pPr>
            <a:endParaRPr lang="fr-FR" sz="1800" dirty="0" smtClean="0">
              <a:latin typeface="Times New Roman" panose="02020603050405020304" pitchFamily="18" charset="0"/>
              <a:cs typeface="Times New Roman" panose="02020603050405020304" pitchFamily="18" charset="0"/>
            </a:endParaRPr>
          </a:p>
          <a:p>
            <a:pPr marL="0" indent="0" algn="just">
              <a:lnSpc>
                <a:spcPct val="150000"/>
              </a:lnSpc>
              <a:buNone/>
            </a:pPr>
            <a:endParaRPr lang="fr-FR" sz="1800" dirty="0" smtClean="0">
              <a:solidFill>
                <a:srgbClr val="FF0000"/>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q"/>
            </a:pPr>
            <a:r>
              <a:rPr lang="fr-FR" sz="1800" dirty="0" smtClean="0">
                <a:solidFill>
                  <a:srgbClr val="FF0000"/>
                </a:solidFill>
                <a:latin typeface="Times New Roman" panose="02020603050405020304" pitchFamily="18" charset="0"/>
                <a:cs typeface="Times New Roman" panose="02020603050405020304" pitchFamily="18" charset="0"/>
              </a:rPr>
              <a:t>Nasalassimilation </a:t>
            </a:r>
          </a:p>
          <a:p>
            <a:pPr algn="just">
              <a:lnSpc>
                <a:spcPct val="150000"/>
              </a:lnSpc>
              <a:buFont typeface="Wingdings" panose="05000000000000000000" pitchFamily="2" charset="2"/>
              <a:buChar char="q"/>
            </a:pPr>
            <a:r>
              <a:rPr lang="fr-FR" sz="1800" dirty="0" smtClean="0">
                <a:solidFill>
                  <a:srgbClr val="FF0000"/>
                </a:solidFill>
                <a:latin typeface="Times New Roman" panose="02020603050405020304" pitchFamily="18" charset="0"/>
                <a:cs typeface="Times New Roman" panose="02020603050405020304" pitchFamily="18" charset="0"/>
              </a:rPr>
              <a:t> Stimmassimilation</a:t>
            </a:r>
            <a:endParaRPr lang="fr-FR" sz="1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09828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solidFill>
                  <a:srgbClr val="C00000"/>
                </a:solidFill>
                <a:latin typeface="Times New Roman" panose="02020603050405020304" pitchFamily="18" charset="0"/>
                <a:cs typeface="Times New Roman" panose="02020603050405020304" pitchFamily="18" charset="0"/>
              </a:rPr>
              <a:t>Nasalassimilation</a:t>
            </a:r>
            <a:endParaRPr lang="fr-FR" sz="2400"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340768"/>
            <a:ext cx="9144000" cy="5517232"/>
          </a:xfrm>
        </p:spPr>
        <p:txBody>
          <a:bodyPr>
            <a:normAutofit/>
          </a:bodyPr>
          <a:lstStyle/>
          <a:p>
            <a:pPr marL="0" indent="0">
              <a:buNone/>
            </a:pPr>
            <a:r>
              <a:rPr lang="de-DE" sz="1800" dirty="0">
                <a:latin typeface="Times New Roman" panose="02020603050405020304" pitchFamily="18" charset="0"/>
                <a:cs typeface="Times New Roman" panose="02020603050405020304" pitchFamily="18" charset="0"/>
              </a:rPr>
              <a:t>Nasale Laute des Deutschen können sich in bestimmten Positionen durch benachbarte </a:t>
            </a:r>
            <a:r>
              <a:rPr lang="de-DE" sz="1800" dirty="0" smtClean="0">
                <a:latin typeface="Times New Roman" panose="02020603050405020304" pitchFamily="18" charset="0"/>
                <a:cs typeface="Times New Roman" panose="02020603050405020304" pitchFamily="18" charset="0"/>
              </a:rPr>
              <a:t>Konsonantenlaute </a:t>
            </a:r>
            <a:r>
              <a:rPr lang="de-DE" sz="1800" dirty="0">
                <a:latin typeface="Times New Roman" panose="02020603050405020304" pitchFamily="18" charset="0"/>
                <a:cs typeface="Times New Roman" panose="02020603050405020304" pitchFamily="18" charset="0"/>
              </a:rPr>
              <a:t>ihre phonetisch- phonologischen Merkmale verändern</a:t>
            </a:r>
            <a:r>
              <a:rPr lang="de-DE" sz="1800" dirty="0" smtClean="0">
                <a:latin typeface="Times New Roman" panose="02020603050405020304" pitchFamily="18" charset="0"/>
                <a:cs typeface="Times New Roman" panose="02020603050405020304" pitchFamily="18" charset="0"/>
              </a:rPr>
              <a:t>.</a:t>
            </a:r>
          </a:p>
          <a:p>
            <a:pPr marL="0" indent="0">
              <a:buNone/>
            </a:pPr>
            <a:r>
              <a:rPr lang="fr-FR" sz="1800" dirty="0" smtClean="0">
                <a:latin typeface="Times New Roman" panose="02020603050405020304" pitchFamily="18" charset="0"/>
                <a:cs typeface="Times New Roman" panose="02020603050405020304" pitchFamily="18" charset="0"/>
              </a:rPr>
              <a:t>Die Assimilation kann progressiv oder regressiv sein (vgl. Meibauer et al. 2015: S.98).</a:t>
            </a:r>
          </a:p>
          <a:p>
            <a:pPr marL="0" indent="0">
              <a:buNone/>
            </a:pPr>
            <a:endParaRPr lang="fr-FR" sz="1800" dirty="0">
              <a:latin typeface="Times New Roman" panose="02020603050405020304" pitchFamily="18" charset="0"/>
              <a:cs typeface="Times New Roman" panose="02020603050405020304" pitchFamily="18" charset="0"/>
            </a:endParaRPr>
          </a:p>
          <a:p>
            <a:pPr marL="0" indent="0">
              <a:buNone/>
            </a:pPr>
            <a:endParaRPr lang="fr-FR" sz="1800" dirty="0" smtClean="0">
              <a:latin typeface="Times New Roman" panose="02020603050405020304" pitchFamily="18" charset="0"/>
              <a:cs typeface="Times New Roman" panose="02020603050405020304" pitchFamily="18" charset="0"/>
            </a:endParaRPr>
          </a:p>
          <a:p>
            <a:pPr marL="0" indent="0">
              <a:buNone/>
            </a:pPr>
            <a:endParaRPr lang="de-DE" sz="1800" dirty="0">
              <a:latin typeface="Times New Roman" panose="02020603050405020304" pitchFamily="18"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4093790319"/>
              </p:ext>
            </p:extLst>
          </p:nvPr>
        </p:nvGraphicFramePr>
        <p:xfrm>
          <a:off x="18332" y="2276872"/>
          <a:ext cx="9144000" cy="4389120"/>
        </p:xfrm>
        <a:graphic>
          <a:graphicData uri="http://schemas.openxmlformats.org/drawingml/2006/table">
            <a:tbl>
              <a:tblPr firstRow="1" firstCol="1" bandRow="1">
                <a:tableStyleId>{5FD0F851-EC5A-4D38-B0AD-8093EC10F338}</a:tableStyleId>
              </a:tblPr>
              <a:tblGrid>
                <a:gridCol w="2371983"/>
                <a:gridCol w="2371983"/>
                <a:gridCol w="2200017"/>
                <a:gridCol w="2200017"/>
              </a:tblGrid>
              <a:tr h="0">
                <a:tc gridSpan="4">
                  <a:txBody>
                    <a:bodyPr/>
                    <a:lstStyle/>
                    <a:p>
                      <a:pPr algn="ctr">
                        <a:lnSpc>
                          <a:spcPct val="150000"/>
                        </a:lnSpc>
                        <a:spcAft>
                          <a:spcPts val="0"/>
                        </a:spcAft>
                        <a:tabLst>
                          <a:tab pos="1876425" algn="l"/>
                          <a:tab pos="3601720" algn="l"/>
                        </a:tabLst>
                      </a:pPr>
                      <a:r>
                        <a:rPr lang="de-DE" sz="1200" dirty="0">
                          <a:effectLst/>
                        </a:rPr>
                        <a:t>Angleichung der Artikulationsort</a:t>
                      </a:r>
                      <a:endParaRPr lang="fr-FR" sz="1000" dirty="0">
                        <a:effectLst/>
                        <a:latin typeface="Calibri"/>
                        <a:ea typeface="Calibri"/>
                        <a:cs typeface="Times New Roman"/>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r>
              <a:tr h="354965">
                <a:tc>
                  <a:txBody>
                    <a:bodyPr/>
                    <a:lstStyle/>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 </a:t>
                      </a:r>
                      <a:endParaRPr lang="fr-FR" sz="1000">
                        <a:effectLst/>
                        <a:latin typeface="Times New Roman" panose="02020603050405020304" pitchFamily="18" charset="0"/>
                        <a:cs typeface="Times New Roman" panose="02020603050405020304" pitchFamily="18" charset="0"/>
                      </a:endParaRPr>
                    </a:p>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Assimilation im Inlaut</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gridSpan="2">
                  <a:txBody>
                    <a:bodyPr/>
                    <a:lstStyle/>
                    <a:p>
                      <a:pPr algn="just">
                        <a:lnSpc>
                          <a:spcPct val="150000"/>
                        </a:lnSpc>
                        <a:spcAft>
                          <a:spcPts val="0"/>
                        </a:spcAft>
                        <a:tabLst>
                          <a:tab pos="1876425" algn="l"/>
                        </a:tabLst>
                      </a:pPr>
                      <a:r>
                        <a:rPr lang="de-DE" sz="1200">
                          <a:effectLst/>
                          <a:latin typeface="Times New Roman" panose="02020603050405020304" pitchFamily="18" charset="0"/>
                          <a:cs typeface="Times New Roman" panose="02020603050405020304" pitchFamily="18" charset="0"/>
                        </a:rPr>
                        <a:t> </a:t>
                      </a:r>
                      <a:endParaRPr lang="fr-FR" sz="1000">
                        <a:effectLst/>
                        <a:latin typeface="Times New Roman" panose="02020603050405020304" pitchFamily="18" charset="0"/>
                        <a:cs typeface="Times New Roman" panose="02020603050405020304" pitchFamily="18" charset="0"/>
                      </a:endParaRPr>
                    </a:p>
                    <a:p>
                      <a:pPr algn="just">
                        <a:lnSpc>
                          <a:spcPct val="150000"/>
                        </a:lnSpc>
                        <a:spcAft>
                          <a:spcPts val="0"/>
                        </a:spcAft>
                        <a:tabLst>
                          <a:tab pos="1876425" algn="l"/>
                        </a:tabLst>
                      </a:pPr>
                      <a:r>
                        <a:rPr lang="de-DE" sz="1100">
                          <a:effectLst/>
                          <a:latin typeface="Times New Roman" panose="02020603050405020304" pitchFamily="18" charset="0"/>
                          <a:cs typeface="Times New Roman" panose="02020603050405020304" pitchFamily="18" charset="0"/>
                        </a:rPr>
                        <a:t>Schwa-Tilgung und Assimilation im Auslaut</a:t>
                      </a:r>
                      <a:r>
                        <a:rPr lang="de-DE" sz="1200">
                          <a:effectLst/>
                          <a:latin typeface="Times New Roman" panose="02020603050405020304" pitchFamily="18" charset="0"/>
                          <a:cs typeface="Times New Roman" panose="02020603050405020304" pitchFamily="18" charset="0"/>
                        </a:rPr>
                        <a:t>	</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fr-FR"/>
                    </a:p>
                  </a:txBody>
                  <a:tcPr/>
                </a:tc>
              </a:tr>
              <a:tr h="0">
                <a:tc rowSpan="5">
                  <a:txBody>
                    <a:bodyPr/>
                    <a:lstStyle/>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cs typeface="Times New Roman" panose="02020603050405020304" pitchFamily="18" charset="0"/>
                      </a:endParaRPr>
                    </a:p>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cs typeface="Times New Roman" panose="02020603050405020304" pitchFamily="18" charset="0"/>
                      </a:endParaRPr>
                    </a:p>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Deutsch</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dank                        [daŋk]</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biegen     [biegņ] </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[bi:gŋ]</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r>
              <a:tr h="0">
                <a:tc vMerge="1">
                  <a:txBody>
                    <a:bodyPr/>
                    <a:lstStyle/>
                    <a:p>
                      <a:endParaRPr lang="fr-FR"/>
                    </a:p>
                  </a:txBody>
                  <a:tcPr/>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Bank                        [baŋk]</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sagen       [za:gņ]</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[za:gŋ]</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r>
              <a:tr h="0">
                <a:tc vMerge="1">
                  <a:txBody>
                    <a:bodyPr/>
                    <a:lstStyle/>
                    <a:p>
                      <a:endParaRPr lang="fr-FR"/>
                    </a:p>
                  </a:txBody>
                  <a:tcPr/>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unklar                    [ʊŋklaɐ]</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backen     [bakņ]</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[bakŋ]</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r>
              <a:tr h="0">
                <a:tc vMerge="1">
                  <a:txBody>
                    <a:bodyPr/>
                    <a:lstStyle/>
                    <a:p>
                      <a:endParaRPr lang="fr-FR"/>
                    </a:p>
                  </a:txBody>
                  <a:tcPr/>
                </a:tc>
                <a:tc>
                  <a:txBody>
                    <a:bodyPr/>
                    <a:lstStyle/>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Angabe                 [aŋga:bә]</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wecken    [vεkņ]</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[wεkŋ]</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r>
              <a:tr h="0">
                <a:tc vMerge="1">
                  <a:txBody>
                    <a:bodyPr/>
                    <a:lstStyle/>
                    <a:p>
                      <a:endParaRPr lang="fr-FR"/>
                    </a:p>
                  </a:txBody>
                  <a:tcPr/>
                </a:tc>
                <a:tc>
                  <a:txBody>
                    <a:bodyPr/>
                    <a:lstStyle/>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Man  kommt      [</a:t>
                      </a:r>
                      <a:r>
                        <a:rPr lang="de-DE" sz="1200" dirty="0" err="1">
                          <a:effectLst/>
                          <a:latin typeface="Times New Roman" panose="02020603050405020304" pitchFamily="18" charset="0"/>
                          <a:cs typeface="Times New Roman" panose="02020603050405020304" pitchFamily="18" charset="0"/>
                        </a:rPr>
                        <a:t>maŋ</a:t>
                      </a:r>
                      <a:r>
                        <a:rPr lang="de-DE" sz="1200" dirty="0">
                          <a:effectLst/>
                          <a:latin typeface="Times New Roman" panose="02020603050405020304" pitchFamily="18" charset="0"/>
                          <a:cs typeface="Times New Roman" panose="02020603050405020304" pitchFamily="18" charset="0"/>
                        </a:rPr>
                        <a:t> kↄmt]</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 </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fr-FR" sz="1200">
                          <a:effectLst/>
                          <a:latin typeface="Times New Roman" panose="02020603050405020304" pitchFamily="18" charset="0"/>
                          <a:cs typeface="Times New Roman" panose="02020603050405020304" pitchFamily="18" charset="0"/>
                        </a:rPr>
                        <a:t> </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r>
              <a:tr h="901784">
                <a:tc>
                  <a:txBody>
                    <a:bodyPr/>
                    <a:lstStyle/>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cs typeface="Times New Roman" panose="02020603050405020304" pitchFamily="18" charset="0"/>
                      </a:endParaRPr>
                    </a:p>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cs typeface="Times New Roman" panose="02020603050405020304" pitchFamily="18" charset="0"/>
                      </a:endParaRPr>
                    </a:p>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cs typeface="Times New Roman" panose="02020603050405020304" pitchFamily="18" charset="0"/>
                      </a:endParaRPr>
                    </a:p>
                    <a:p>
                      <a:pPr algn="just">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 </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cs typeface="Times New Roman" panose="02020603050405020304" pitchFamily="18" charset="0"/>
                      </a:endParaRPr>
                    </a:p>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Keine Schwa-Tilgung</a:t>
                      </a:r>
                      <a:endParaRPr lang="fr-FR" sz="1000" dirty="0">
                        <a:effectLst/>
                        <a:latin typeface="Times New Roman" panose="02020603050405020304" pitchFamily="18" charset="0"/>
                        <a:cs typeface="Times New Roman" panose="02020603050405020304" pitchFamily="18" charset="0"/>
                      </a:endParaRPr>
                    </a:p>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cs typeface="Times New Roman" panose="02020603050405020304" pitchFamily="18" charset="0"/>
                      </a:endParaRPr>
                    </a:p>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Keine Assimilation im Auslaut</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r>
              <a:tr h="0">
                <a:tc rowSpan="4">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 </a:t>
                      </a:r>
                      <a:endParaRPr lang="fr-FR" sz="1000">
                        <a:effectLst/>
                        <a:latin typeface="Times New Roman" panose="02020603050405020304" pitchFamily="18" charset="0"/>
                        <a:cs typeface="Times New Roman" panose="02020603050405020304" pitchFamily="18" charset="0"/>
                      </a:endParaRPr>
                    </a:p>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Wolof</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dank ‚Handkenk‘       [daŋk]</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gën ‚besser als‘</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[gәn]</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r>
              <a:tr h="0">
                <a:tc vMerge="1">
                  <a:txBody>
                    <a:bodyPr/>
                    <a:lstStyle/>
                    <a:p>
                      <a:endParaRPr lang="fr-FR"/>
                    </a:p>
                  </a:txBody>
                  <a:tcPr/>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bank ‚beugen‘          [baŋk]</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bënn ‚durchbohren‘ </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[bënn]</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r>
              <a:tr h="0">
                <a:tc vMerge="1">
                  <a:txBody>
                    <a:bodyPr/>
                    <a:lstStyle/>
                    <a:p>
                      <a:endParaRPr lang="fr-FR"/>
                    </a:p>
                  </a:txBody>
                  <a:tcPr/>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unk ‚Eidechse‘          [ʊŋk]</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gënn ‚Stößel</a:t>
                      </a:r>
                      <a:r>
                        <a:rPr lang="fr-FR" sz="1200">
                          <a:effectLst/>
                          <a:latin typeface="Times New Roman" panose="02020603050405020304" pitchFamily="18" charset="0"/>
                          <a:cs typeface="Times New Roman" panose="02020603050405020304" pitchFamily="18" charset="0"/>
                        </a:rPr>
                        <a:t>’</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[gәnn]</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r>
              <a:tr h="0">
                <a:tc vMerge="1">
                  <a:txBody>
                    <a:bodyPr/>
                    <a:lstStyle/>
                    <a:p>
                      <a:endParaRPr lang="fr-FR"/>
                    </a:p>
                  </a:txBody>
                  <a:tcPr/>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daan ko ‚sieg ihn‘ [daŋ kↄ]</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1876425" algn="l"/>
                          <a:tab pos="3601720" algn="l"/>
                        </a:tabLst>
                      </a:pPr>
                      <a:r>
                        <a:rPr lang="de-DE" sz="1200">
                          <a:effectLst/>
                          <a:latin typeface="Times New Roman" panose="02020603050405020304" pitchFamily="18" charset="0"/>
                          <a:cs typeface="Times New Roman" panose="02020603050405020304" pitchFamily="18" charset="0"/>
                        </a:rPr>
                        <a:t> </a:t>
                      </a:r>
                      <a:endParaRPr lang="fr-FR" sz="10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50000"/>
                        </a:lnSpc>
                        <a:spcAft>
                          <a:spcPts val="0"/>
                        </a:spcAft>
                        <a:tabLst>
                          <a:tab pos="1876425" algn="l"/>
                          <a:tab pos="3601720" algn="l"/>
                        </a:tabLst>
                      </a:pPr>
                      <a:r>
                        <a:rPr lang="de-DE" sz="1200" dirty="0">
                          <a:effectLst/>
                          <a:latin typeface="Times New Roman" panose="02020603050405020304" pitchFamily="18" charset="0"/>
                          <a:cs typeface="Times New Roman" panose="02020603050405020304" pitchFamily="18" charset="0"/>
                        </a:rPr>
                        <a:t> </a:t>
                      </a:r>
                      <a:endParaRPr lang="fr-FR" sz="10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148229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solidFill>
                  <a:srgbClr val="C00000"/>
                </a:solidFill>
                <a:latin typeface="Times New Roman" panose="02020603050405020304" pitchFamily="18" charset="0"/>
                <a:cs typeface="Times New Roman" panose="02020603050405020304" pitchFamily="18" charset="0"/>
              </a:rPr>
              <a:t>Stimmassimilation</a:t>
            </a:r>
            <a:endParaRPr lang="fr-FR" sz="2400"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340768"/>
            <a:ext cx="9144000" cy="5517232"/>
          </a:xfrm>
        </p:spPr>
        <p:txBody>
          <a:bodyPr>
            <a:normAutofit/>
          </a:bodyPr>
          <a:lstStyle/>
          <a:p>
            <a:pPr marL="0" indent="0">
              <a:buNone/>
            </a:pPr>
            <a:r>
              <a:rPr lang="de-DE" sz="1800" dirty="0">
                <a:latin typeface="Times New Roman" panose="02020603050405020304" pitchFamily="18" charset="0"/>
                <a:cs typeface="Times New Roman" panose="02020603050405020304" pitchFamily="18" charset="0"/>
              </a:rPr>
              <a:t>Laute können durch Nachbarlaute auf der Ebene der Stimme beeinflusst werden. dieser Einfluss betrifft hauptsächlich die stimmhaften Laute, die in direkten Kontakten mit stimmlosen Lauten </a:t>
            </a:r>
            <a:r>
              <a:rPr lang="de-DE" sz="1800" dirty="0" smtClean="0">
                <a:latin typeface="Times New Roman" panose="02020603050405020304" pitchFamily="18" charset="0"/>
                <a:cs typeface="Times New Roman" panose="02020603050405020304" pitchFamily="18" charset="0"/>
              </a:rPr>
              <a:t>auftreten (vgl. Deme 1999: S.78; Patrick </a:t>
            </a:r>
            <a:r>
              <a:rPr lang="de-DE" sz="1800" dirty="0">
                <a:latin typeface="Times New Roman" panose="02020603050405020304" pitchFamily="18" charset="0"/>
                <a:cs typeface="Times New Roman" panose="02020603050405020304" pitchFamily="18" charset="0"/>
              </a:rPr>
              <a:t>Brandt et al. 2006: </a:t>
            </a:r>
            <a:r>
              <a:rPr lang="de-DE" sz="1800" dirty="0" smtClean="0">
                <a:latin typeface="Times New Roman" panose="02020603050405020304" pitchFamily="18" charset="0"/>
                <a:cs typeface="Times New Roman" panose="02020603050405020304" pitchFamily="18" charset="0"/>
              </a:rPr>
              <a:t>S.246).</a:t>
            </a:r>
          </a:p>
          <a:p>
            <a:pPr marL="0" indent="0">
              <a:buNone/>
            </a:pPr>
            <a:endParaRPr lang="de-DE" sz="1800" dirty="0">
              <a:latin typeface="Times New Roman" panose="02020603050405020304" pitchFamily="18"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3753387238"/>
              </p:ext>
            </p:extLst>
          </p:nvPr>
        </p:nvGraphicFramePr>
        <p:xfrm>
          <a:off x="-1" y="2420888"/>
          <a:ext cx="9144001" cy="4221090"/>
        </p:xfrm>
        <a:graphic>
          <a:graphicData uri="http://schemas.openxmlformats.org/drawingml/2006/table">
            <a:tbl>
              <a:tblPr firstRow="1" firstCol="1" bandRow="1">
                <a:tableStyleId>{3C2FFA5D-87B4-456A-9821-1D502468CF0F}</a:tableStyleId>
              </a:tblPr>
              <a:tblGrid>
                <a:gridCol w="3480959"/>
                <a:gridCol w="3480959"/>
                <a:gridCol w="2182083"/>
              </a:tblGrid>
              <a:tr h="680751">
                <a:tc>
                  <a:txBody>
                    <a:bodyPr/>
                    <a:lstStyle/>
                    <a:p>
                      <a:pPr algn="just">
                        <a:lnSpc>
                          <a:spcPct val="150000"/>
                        </a:lnSpc>
                        <a:spcAft>
                          <a:spcPts val="0"/>
                        </a:spcAft>
                      </a:pPr>
                      <a:r>
                        <a:rPr lang="de-DE" sz="1200" dirty="0">
                          <a:effectLst/>
                        </a:rPr>
                        <a:t> </a:t>
                      </a:r>
                      <a:endParaRPr lang="fr-FR" sz="11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dirty="0">
                          <a:solidFill>
                            <a:schemeClr val="tx1"/>
                          </a:solidFill>
                          <a:effectLst/>
                        </a:rPr>
                        <a:t>Wörter und Lautung ohne Stimmlosigkeitsassimilation</a:t>
                      </a:r>
                      <a:endParaRPr lang="fr-FR" sz="1100" dirty="0">
                        <a:solidFill>
                          <a:schemeClr val="tx1"/>
                        </a:solidFill>
                        <a:effectLst/>
                        <a:latin typeface="Calibri"/>
                        <a:ea typeface="Calibri"/>
                        <a:cs typeface="Times New Roman"/>
                      </a:endParaRPr>
                    </a:p>
                  </a:txBody>
                  <a:tcPr marL="68580" marR="68580" marT="0" marB="0">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50000"/>
                        </a:lnSpc>
                        <a:spcAft>
                          <a:spcPts val="0"/>
                        </a:spcAft>
                      </a:pPr>
                      <a:r>
                        <a:rPr lang="de-DE" sz="1200" dirty="0">
                          <a:effectLst/>
                        </a:rPr>
                        <a:t>Lautung mit Stimmlosigkeitsassimilation </a:t>
                      </a:r>
                      <a:endParaRPr lang="fr-FR" sz="1100" dirty="0">
                        <a:effectLst/>
                        <a:latin typeface="Calibri"/>
                        <a:ea typeface="Calibri"/>
                        <a:cs typeface="Times New Roman"/>
                      </a:endParaRPr>
                    </a:p>
                  </a:txBody>
                  <a:tcPr marL="68580" marR="68580" marT="0" marB="0"/>
                </a:tc>
              </a:tr>
              <a:tr h="321849">
                <a:tc rowSpan="5">
                  <a:txBody>
                    <a:bodyPr/>
                    <a:lstStyle/>
                    <a:p>
                      <a:pPr algn="just">
                        <a:lnSpc>
                          <a:spcPct val="150000"/>
                        </a:lnSpc>
                        <a:spcAft>
                          <a:spcPts val="0"/>
                        </a:spcAft>
                      </a:pPr>
                      <a:r>
                        <a:rPr lang="de-DE" sz="1200" dirty="0">
                          <a:effectLst/>
                        </a:rPr>
                        <a:t> </a:t>
                      </a:r>
                      <a:endParaRPr lang="fr-FR" sz="1100" dirty="0">
                        <a:effectLst/>
                      </a:endParaRPr>
                    </a:p>
                    <a:p>
                      <a:pPr algn="just">
                        <a:lnSpc>
                          <a:spcPct val="150000"/>
                        </a:lnSpc>
                        <a:spcAft>
                          <a:spcPts val="0"/>
                        </a:spcAft>
                      </a:pPr>
                      <a:r>
                        <a:rPr lang="de-DE" sz="1200" dirty="0">
                          <a:effectLst/>
                        </a:rPr>
                        <a:t> </a:t>
                      </a:r>
                      <a:endParaRPr lang="fr-FR" sz="1100" dirty="0">
                        <a:effectLst/>
                      </a:endParaRPr>
                    </a:p>
                    <a:p>
                      <a:pPr algn="just">
                        <a:lnSpc>
                          <a:spcPct val="150000"/>
                        </a:lnSpc>
                        <a:spcAft>
                          <a:spcPts val="0"/>
                        </a:spcAft>
                      </a:pPr>
                      <a:r>
                        <a:rPr lang="de-DE" sz="1200" dirty="0">
                          <a:effectLst/>
                        </a:rPr>
                        <a:t>Deutsch</a:t>
                      </a:r>
                      <a:endParaRPr lang="fr-FR" sz="1100" dirty="0">
                        <a:effectLst/>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just">
                        <a:lnSpc>
                          <a:spcPct val="150000"/>
                        </a:lnSpc>
                        <a:spcAft>
                          <a:spcPts val="0"/>
                        </a:spcAft>
                      </a:pPr>
                      <a:r>
                        <a:rPr lang="de-DE" sz="1200" dirty="0">
                          <a:effectLst/>
                        </a:rPr>
                        <a:t> das Dach                                         [das  dax]</a:t>
                      </a:r>
                      <a:endParaRPr lang="fr-FR"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tabLst>
                          <a:tab pos="155575" algn="l"/>
                          <a:tab pos="906145" algn="ctr"/>
                        </a:tabLst>
                      </a:pPr>
                      <a:r>
                        <a:rPr lang="de-DE" sz="1200">
                          <a:effectLst/>
                        </a:rPr>
                        <a:t>	˃	[das  tax]</a:t>
                      </a:r>
                      <a:endParaRPr lang="fr-FR" sz="11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r>
              <a:tr h="321849">
                <a:tc vMerge="1">
                  <a:txBody>
                    <a:bodyPr/>
                    <a:lstStyle/>
                    <a:p>
                      <a:endParaRPr lang="fr-FR"/>
                    </a:p>
                  </a:txBody>
                  <a:tcPr/>
                </a:tc>
                <a:tc>
                  <a:txBody>
                    <a:bodyPr/>
                    <a:lstStyle/>
                    <a:p>
                      <a:pPr algn="just">
                        <a:lnSpc>
                          <a:spcPct val="150000"/>
                        </a:lnSpc>
                        <a:spcAft>
                          <a:spcPts val="0"/>
                        </a:spcAft>
                      </a:pPr>
                      <a:r>
                        <a:rPr lang="de-DE" sz="1200" dirty="0">
                          <a:effectLst/>
                        </a:rPr>
                        <a:t> das Buch                                          [das bʊx]</a:t>
                      </a:r>
                      <a:endParaRPr lang="fr-FR" sz="1100" dirty="0">
                        <a:effectLst/>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solidFill>
                      <a:schemeClr val="bg1"/>
                    </a:solidFill>
                  </a:tcPr>
                </a:tc>
                <a:tc>
                  <a:txBody>
                    <a:bodyPr/>
                    <a:lstStyle/>
                    <a:p>
                      <a:pPr algn="l">
                        <a:lnSpc>
                          <a:spcPct val="150000"/>
                        </a:lnSpc>
                        <a:spcAft>
                          <a:spcPts val="0"/>
                        </a:spcAft>
                        <a:tabLst>
                          <a:tab pos="146685" algn="l"/>
                          <a:tab pos="906145" algn="ctr"/>
                        </a:tabLst>
                      </a:pPr>
                      <a:r>
                        <a:rPr lang="de-DE" sz="1200" dirty="0">
                          <a:effectLst/>
                        </a:rPr>
                        <a:t>	˃	[das pʊx]</a:t>
                      </a:r>
                      <a:endParaRPr lang="fr-FR" sz="1100" dirty="0">
                        <a:effectLst/>
                        <a:latin typeface="Calibri"/>
                        <a:ea typeface="Calibri"/>
                        <a:cs typeface="Times New Roman"/>
                      </a:endParaRPr>
                    </a:p>
                  </a:txBody>
                  <a:tcPr marL="68580" marR="68580" marT="0" marB="0"/>
                </a:tc>
              </a:tr>
              <a:tr h="321849">
                <a:tc vMerge="1">
                  <a:txBody>
                    <a:bodyPr/>
                    <a:lstStyle/>
                    <a:p>
                      <a:endParaRPr lang="fr-FR"/>
                    </a:p>
                  </a:txBody>
                  <a:tcPr/>
                </a:tc>
                <a:tc>
                  <a:txBody>
                    <a:bodyPr/>
                    <a:lstStyle/>
                    <a:p>
                      <a:pPr algn="just">
                        <a:lnSpc>
                          <a:spcPct val="150000"/>
                        </a:lnSpc>
                        <a:spcAft>
                          <a:spcPts val="0"/>
                        </a:spcAft>
                      </a:pPr>
                      <a:r>
                        <a:rPr lang="de-DE" sz="1200" dirty="0">
                          <a:effectLst/>
                        </a:rPr>
                        <a:t>Ausgang                                           [aʊsgaŋ]</a:t>
                      </a:r>
                      <a:endParaRPr lang="fr-FR" sz="1100" dirty="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37795" algn="l"/>
                          <a:tab pos="906145" algn="ctr"/>
                        </a:tabLst>
                      </a:pPr>
                      <a:r>
                        <a:rPr lang="de-DE" sz="1200" dirty="0">
                          <a:effectLst/>
                        </a:rPr>
                        <a:t>	˃	aʊskaŋ]</a:t>
                      </a:r>
                      <a:endParaRPr lang="fr-FR" sz="1100" dirty="0">
                        <a:effectLst/>
                        <a:latin typeface="Calibri"/>
                        <a:ea typeface="Calibri"/>
                        <a:cs typeface="Times New Roman"/>
                      </a:endParaRPr>
                    </a:p>
                  </a:txBody>
                  <a:tcPr marL="68580" marR="68580" marT="0" marB="0"/>
                </a:tc>
              </a:tr>
              <a:tr h="321849">
                <a:tc vMerge="1">
                  <a:txBody>
                    <a:bodyPr/>
                    <a:lstStyle/>
                    <a:p>
                      <a:endParaRPr lang="fr-FR"/>
                    </a:p>
                  </a:txBody>
                  <a:tcPr/>
                </a:tc>
                <a:tc>
                  <a:txBody>
                    <a:bodyPr/>
                    <a:lstStyle/>
                    <a:p>
                      <a:pPr algn="just">
                        <a:lnSpc>
                          <a:spcPct val="150000"/>
                        </a:lnSpc>
                        <a:spcAft>
                          <a:spcPts val="0"/>
                        </a:spcAft>
                      </a:pPr>
                      <a:r>
                        <a:rPr lang="de-DE" sz="1200" dirty="0">
                          <a:effectLst/>
                        </a:rPr>
                        <a:t>aussagen                                        [aʊsza:gәn]</a:t>
                      </a:r>
                      <a:endParaRPr lang="fr-FR" sz="1100" dirty="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63830" algn="l"/>
                          <a:tab pos="906145" algn="ctr"/>
                        </a:tabLst>
                      </a:pPr>
                      <a:r>
                        <a:rPr lang="de-DE" sz="1200">
                          <a:effectLst/>
                        </a:rPr>
                        <a:t>	˃	aʊssa:gәn]</a:t>
                      </a:r>
                      <a:endParaRPr lang="fr-FR" sz="1100">
                        <a:effectLst/>
                        <a:latin typeface="Calibri"/>
                        <a:ea typeface="Calibri"/>
                        <a:cs typeface="Times New Roman"/>
                      </a:endParaRPr>
                    </a:p>
                  </a:txBody>
                  <a:tcPr marL="68580" marR="68580" marT="0" marB="0"/>
                </a:tc>
              </a:tr>
              <a:tr h="321849">
                <a:tc vMerge="1">
                  <a:txBody>
                    <a:bodyPr/>
                    <a:lstStyle/>
                    <a:p>
                      <a:endParaRPr lang="fr-FR"/>
                    </a:p>
                  </a:txBody>
                  <a:tcPr/>
                </a:tc>
                <a:tc>
                  <a:txBody>
                    <a:bodyPr/>
                    <a:lstStyle/>
                    <a:p>
                      <a:pPr algn="just">
                        <a:lnSpc>
                          <a:spcPct val="150000"/>
                        </a:lnSpc>
                        <a:spcAft>
                          <a:spcPts val="0"/>
                        </a:spcAft>
                      </a:pPr>
                      <a:r>
                        <a:rPr lang="de-DE" sz="1200">
                          <a:effectLst/>
                        </a:rPr>
                        <a:t>Absicht                                                [apzɪҫt]      </a:t>
                      </a:r>
                      <a:endParaRPr lang="fr-FR" sz="110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46685" algn="l"/>
                          <a:tab pos="906145" algn="ctr"/>
                        </a:tabLst>
                      </a:pPr>
                      <a:r>
                        <a:rPr lang="de-DE" sz="1200">
                          <a:effectLst/>
                        </a:rPr>
                        <a:t>	˃	[apsɪҫt]</a:t>
                      </a:r>
                      <a:endParaRPr lang="fr-FR" sz="1100">
                        <a:effectLst/>
                        <a:latin typeface="Calibri"/>
                        <a:ea typeface="Calibri"/>
                        <a:cs typeface="Times New Roman"/>
                      </a:endParaRPr>
                    </a:p>
                  </a:txBody>
                  <a:tcPr marL="68580" marR="68580" marT="0" marB="0"/>
                </a:tc>
              </a:tr>
              <a:tr h="321849">
                <a:tc rowSpan="6">
                  <a:txBody>
                    <a:bodyPr/>
                    <a:lstStyle/>
                    <a:p>
                      <a:pPr algn="just">
                        <a:lnSpc>
                          <a:spcPct val="150000"/>
                        </a:lnSpc>
                        <a:spcAft>
                          <a:spcPts val="0"/>
                        </a:spcAft>
                      </a:pPr>
                      <a:r>
                        <a:rPr lang="de-DE" sz="1200" dirty="0">
                          <a:effectLst/>
                        </a:rPr>
                        <a:t> </a:t>
                      </a:r>
                      <a:endParaRPr lang="fr-FR" sz="1100" dirty="0">
                        <a:effectLst/>
                      </a:endParaRPr>
                    </a:p>
                    <a:p>
                      <a:pPr algn="just">
                        <a:lnSpc>
                          <a:spcPct val="150000"/>
                        </a:lnSpc>
                        <a:spcAft>
                          <a:spcPts val="0"/>
                        </a:spcAft>
                      </a:pPr>
                      <a:r>
                        <a:rPr lang="de-DE" sz="1200" dirty="0">
                          <a:effectLst/>
                        </a:rPr>
                        <a:t> </a:t>
                      </a:r>
                      <a:endParaRPr lang="fr-FR" sz="1100" dirty="0">
                        <a:effectLst/>
                      </a:endParaRPr>
                    </a:p>
                    <a:p>
                      <a:pPr algn="just">
                        <a:lnSpc>
                          <a:spcPct val="150000"/>
                        </a:lnSpc>
                        <a:spcAft>
                          <a:spcPts val="0"/>
                        </a:spcAft>
                      </a:pPr>
                      <a:r>
                        <a:rPr lang="de-DE" sz="1200" dirty="0">
                          <a:effectLst/>
                        </a:rPr>
                        <a:t>Wolof </a:t>
                      </a:r>
                      <a:endParaRPr lang="fr-FR" sz="11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ab garab ‚ein Pflanzen‘                    [ap garap]</a:t>
                      </a:r>
                      <a:endParaRPr lang="fr-FR" sz="110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29540" algn="l"/>
                          <a:tab pos="906145" algn="ctr"/>
                        </a:tabLst>
                      </a:pPr>
                      <a:r>
                        <a:rPr lang="de-DE" sz="1200">
                          <a:effectLst/>
                        </a:rPr>
                        <a:t>	˃	[ap karap]</a:t>
                      </a:r>
                      <a:endParaRPr lang="fr-FR" sz="1100">
                        <a:effectLst/>
                        <a:latin typeface="Calibri"/>
                        <a:ea typeface="Calibri"/>
                        <a:cs typeface="Times New Roman"/>
                      </a:endParaRPr>
                    </a:p>
                  </a:txBody>
                  <a:tcPr marL="68580" marR="68580" marT="0" marB="0"/>
                </a:tc>
              </a:tr>
              <a:tr h="321849">
                <a:tc vMerge="1">
                  <a:txBody>
                    <a:bodyPr/>
                    <a:lstStyle/>
                    <a:p>
                      <a:endParaRPr lang="fr-FR"/>
                    </a:p>
                  </a:txBody>
                  <a:tcPr/>
                </a:tc>
                <a:tc>
                  <a:txBody>
                    <a:bodyPr/>
                    <a:lstStyle/>
                    <a:p>
                      <a:pPr algn="just">
                        <a:lnSpc>
                          <a:spcPct val="150000"/>
                        </a:lnSpc>
                        <a:spcAft>
                          <a:spcPts val="0"/>
                        </a:spcAft>
                      </a:pPr>
                      <a:r>
                        <a:rPr lang="de-DE" sz="1200">
                          <a:effectLst/>
                        </a:rPr>
                        <a:t>as gor ‚ein Ehrlicher‘                            [as gↄr]</a:t>
                      </a:r>
                      <a:endParaRPr lang="fr-FR" sz="110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37795" algn="l"/>
                          <a:tab pos="906145" algn="ctr"/>
                        </a:tabLst>
                      </a:pPr>
                      <a:r>
                        <a:rPr lang="de-DE" sz="1200" dirty="0">
                          <a:effectLst/>
                        </a:rPr>
                        <a:t>	˃	[as kↄr]</a:t>
                      </a:r>
                      <a:endParaRPr lang="fr-FR" sz="1100" dirty="0">
                        <a:effectLst/>
                        <a:latin typeface="Calibri"/>
                        <a:ea typeface="Calibri"/>
                        <a:cs typeface="Times New Roman"/>
                      </a:endParaRPr>
                    </a:p>
                  </a:txBody>
                  <a:tcPr marL="68580" marR="68580" marT="0" marB="0"/>
                </a:tc>
              </a:tr>
              <a:tr h="321849">
                <a:tc vMerge="1">
                  <a:txBody>
                    <a:bodyPr/>
                    <a:lstStyle/>
                    <a:p>
                      <a:endParaRPr lang="fr-FR"/>
                    </a:p>
                  </a:txBody>
                  <a:tcPr/>
                </a:tc>
                <a:tc>
                  <a:txBody>
                    <a:bodyPr/>
                    <a:lstStyle/>
                    <a:p>
                      <a:pPr algn="just">
                        <a:lnSpc>
                          <a:spcPct val="150000"/>
                        </a:lnSpc>
                        <a:spcAft>
                          <a:spcPts val="0"/>
                        </a:spcAft>
                      </a:pPr>
                      <a:r>
                        <a:rPr lang="de-DE" sz="1200" dirty="0">
                          <a:effectLst/>
                        </a:rPr>
                        <a:t>ab dëkk ‚ein Dorf‘                            [ap dәkk]</a:t>
                      </a:r>
                      <a:endParaRPr lang="fr-FR" sz="1100" dirty="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37795" algn="l"/>
                          <a:tab pos="906145" algn="ctr"/>
                        </a:tabLst>
                      </a:pPr>
                      <a:r>
                        <a:rPr lang="de-DE" sz="1200" dirty="0">
                          <a:effectLst/>
                        </a:rPr>
                        <a:t>	˃	[ap tәkk]</a:t>
                      </a:r>
                      <a:endParaRPr lang="fr-FR" sz="1100" dirty="0">
                        <a:effectLst/>
                        <a:latin typeface="Calibri"/>
                        <a:ea typeface="Calibri"/>
                        <a:cs typeface="Times New Roman"/>
                      </a:endParaRPr>
                    </a:p>
                  </a:txBody>
                  <a:tcPr marL="68580" marR="68580" marT="0" marB="0"/>
                </a:tc>
              </a:tr>
              <a:tr h="321849">
                <a:tc vMerge="1">
                  <a:txBody>
                    <a:bodyPr/>
                    <a:lstStyle/>
                    <a:p>
                      <a:endParaRPr lang="fr-FR"/>
                    </a:p>
                  </a:txBody>
                  <a:tcPr/>
                </a:tc>
                <a:tc>
                  <a:txBody>
                    <a:bodyPr/>
                    <a:lstStyle/>
                    <a:p>
                      <a:pPr algn="just">
                        <a:lnSpc>
                          <a:spcPct val="150000"/>
                        </a:lnSpc>
                        <a:spcAft>
                          <a:spcPts val="0"/>
                        </a:spcAft>
                      </a:pPr>
                      <a:r>
                        <a:rPr lang="de-DE" sz="1200" dirty="0">
                          <a:effectLst/>
                        </a:rPr>
                        <a:t>ab déeg ‚ein Rückstau‘                       [ap de:k]</a:t>
                      </a:r>
                      <a:endParaRPr lang="fr-FR" sz="1100" dirty="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29540" algn="l"/>
                          <a:tab pos="906145" algn="ctr"/>
                        </a:tabLst>
                      </a:pPr>
                      <a:r>
                        <a:rPr lang="de-DE" sz="1200" dirty="0">
                          <a:effectLst/>
                        </a:rPr>
                        <a:t>	˃	[ap te:k]</a:t>
                      </a:r>
                      <a:endParaRPr lang="fr-FR" sz="1100" dirty="0">
                        <a:effectLst/>
                        <a:latin typeface="Calibri"/>
                        <a:ea typeface="Calibri"/>
                        <a:cs typeface="Times New Roman"/>
                      </a:endParaRPr>
                    </a:p>
                  </a:txBody>
                  <a:tcPr marL="68580" marR="68580" marT="0" marB="0"/>
                </a:tc>
              </a:tr>
              <a:tr h="321849">
                <a:tc vMerge="1">
                  <a:txBody>
                    <a:bodyPr/>
                    <a:lstStyle/>
                    <a:p>
                      <a:endParaRPr lang="fr-FR"/>
                    </a:p>
                  </a:txBody>
                  <a:tcPr/>
                </a:tc>
                <a:tc>
                  <a:txBody>
                    <a:bodyPr/>
                    <a:lstStyle/>
                    <a:p>
                      <a:pPr algn="just">
                        <a:lnSpc>
                          <a:spcPct val="150000"/>
                        </a:lnSpc>
                        <a:spcAft>
                          <a:spcPts val="0"/>
                        </a:spcAft>
                      </a:pPr>
                      <a:r>
                        <a:rPr lang="de-DE" sz="1200" dirty="0">
                          <a:effectLst/>
                        </a:rPr>
                        <a:t>ëtt bi ‚Innenhof‘                                      [әtt bi]</a:t>
                      </a:r>
                      <a:endParaRPr lang="fr-FR" sz="1100" dirty="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20650" algn="l"/>
                          <a:tab pos="906145" algn="ctr"/>
                        </a:tabLst>
                      </a:pPr>
                      <a:r>
                        <a:rPr lang="de-DE" sz="1200">
                          <a:effectLst/>
                        </a:rPr>
                        <a:t>	˃	[әtt pi]</a:t>
                      </a:r>
                      <a:endParaRPr lang="fr-FR" sz="1100">
                        <a:effectLst/>
                        <a:latin typeface="Calibri"/>
                        <a:ea typeface="Calibri"/>
                        <a:cs typeface="Times New Roman"/>
                      </a:endParaRPr>
                    </a:p>
                  </a:txBody>
                  <a:tcPr marL="68580" marR="68580" marT="0" marB="0"/>
                </a:tc>
              </a:tr>
              <a:tr h="321849">
                <a:tc vMerge="1">
                  <a:txBody>
                    <a:bodyPr/>
                    <a:lstStyle/>
                    <a:p>
                      <a:endParaRPr lang="fr-FR"/>
                    </a:p>
                  </a:txBody>
                  <a:tcPr/>
                </a:tc>
                <a:tc>
                  <a:txBody>
                    <a:bodyPr/>
                    <a:lstStyle/>
                    <a:p>
                      <a:pPr algn="just">
                        <a:lnSpc>
                          <a:spcPct val="150000"/>
                        </a:lnSpc>
                        <a:spcAft>
                          <a:spcPts val="0"/>
                        </a:spcAft>
                      </a:pPr>
                      <a:r>
                        <a:rPr lang="de-DE" sz="1200" dirty="0">
                          <a:effectLst/>
                        </a:rPr>
                        <a:t>dëj bi ‚Beerdigung‘                              [dәc bi]</a:t>
                      </a:r>
                      <a:endParaRPr lang="fr-FR" sz="1100" dirty="0">
                        <a:effectLst/>
                        <a:latin typeface="Calibri"/>
                        <a:ea typeface="Calibri"/>
                        <a:cs typeface="Times New Roman"/>
                      </a:endParaRPr>
                    </a:p>
                  </a:txBody>
                  <a:tcPr marL="68580" marR="68580" marT="0" marB="0">
                    <a:solidFill>
                      <a:schemeClr val="bg1"/>
                    </a:solidFill>
                  </a:tcPr>
                </a:tc>
                <a:tc>
                  <a:txBody>
                    <a:bodyPr/>
                    <a:lstStyle/>
                    <a:p>
                      <a:pPr algn="l">
                        <a:lnSpc>
                          <a:spcPct val="150000"/>
                        </a:lnSpc>
                        <a:spcAft>
                          <a:spcPts val="0"/>
                        </a:spcAft>
                        <a:tabLst>
                          <a:tab pos="137795" algn="l"/>
                          <a:tab pos="906145" algn="ctr"/>
                        </a:tabLst>
                      </a:pPr>
                      <a:r>
                        <a:rPr lang="de-DE" sz="1200" dirty="0">
                          <a:effectLst/>
                        </a:rPr>
                        <a:t>	˃	[dәc pi]</a:t>
                      </a:r>
                      <a:endParaRPr lang="fr-F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997332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a:solidFill>
            <a:schemeClr val="bg1">
              <a:lumMod val="95000"/>
            </a:schemeClr>
          </a:solidFill>
        </p:spPr>
        <p:txBody>
          <a:bodyPr/>
          <a:lstStyle/>
          <a:p>
            <a:r>
              <a:rPr lang="fr-FR" dirty="0" err="1" smtClean="0">
                <a:solidFill>
                  <a:srgbClr val="C00000"/>
                </a:solidFill>
                <a:latin typeface="Times New Roman" panose="02020603050405020304" pitchFamily="18" charset="0"/>
                <a:cs typeface="Times New Roman" panose="02020603050405020304" pitchFamily="18" charset="0"/>
              </a:rPr>
              <a:t>Inhaltverzeichnis</a:t>
            </a:r>
            <a:endParaRPr lang="fr-FR"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353344"/>
            <a:ext cx="9144000" cy="5532040"/>
          </a:xfrm>
          <a:solidFill>
            <a:schemeClr val="bg2"/>
          </a:solidFill>
        </p:spPr>
        <p:txBody>
          <a:bodyPr numCol="2">
            <a:normAutofit/>
          </a:bodyPr>
          <a:lstStyle/>
          <a:p>
            <a:pPr marL="0" indent="0" algn="just">
              <a:buNone/>
            </a:pPr>
            <a:r>
              <a:rPr lang="fr-FR" sz="2000" dirty="0" smtClean="0">
                <a:latin typeface="Times New Roman" panose="02020603050405020304" pitchFamily="18" charset="0"/>
                <a:cs typeface="Times New Roman" panose="02020603050405020304" pitchFamily="18" charset="0"/>
              </a:rPr>
              <a:t>1. Problemstellung</a:t>
            </a:r>
          </a:p>
          <a:p>
            <a:pPr marL="0" indent="0" algn="just">
              <a:buNone/>
            </a:pPr>
            <a:r>
              <a:rPr lang="fr-FR" sz="2000" dirty="0" smtClean="0">
                <a:latin typeface="Times New Roman" panose="02020603050405020304" pitchFamily="18" charset="0"/>
                <a:cs typeface="Times New Roman" panose="02020603050405020304" pitchFamily="18" charset="0"/>
              </a:rPr>
              <a:t>2. Forschungsstand</a:t>
            </a:r>
          </a:p>
          <a:p>
            <a:pPr marL="0" indent="0" algn="just">
              <a:buNone/>
            </a:pPr>
            <a:r>
              <a:rPr lang="fr-FR" sz="2000" b="1" dirty="0" smtClean="0">
                <a:latin typeface="Times New Roman" panose="02020603050405020304" pitchFamily="18" charset="0"/>
                <a:cs typeface="Times New Roman" panose="02020603050405020304" pitchFamily="18" charset="0"/>
              </a:rPr>
              <a:t>3.</a:t>
            </a:r>
            <a:r>
              <a:rPr lang="fr-FR" sz="2000" dirty="0" smtClean="0">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Das Lautsystem beider Sprachen</a:t>
            </a:r>
          </a:p>
          <a:p>
            <a:pPr marL="0" indent="0" algn="just">
              <a:buNone/>
            </a:pPr>
            <a:r>
              <a:rPr lang="fr-FR" sz="2000" dirty="0" smtClean="0">
                <a:latin typeface="Times New Roman" panose="02020603050405020304" pitchFamily="18" charset="0"/>
                <a:cs typeface="Times New Roman" panose="02020603050405020304" pitchFamily="18" charset="0"/>
              </a:rPr>
              <a:t>3.1. </a:t>
            </a:r>
            <a:r>
              <a:rPr lang="fr-FR" sz="2000" dirty="0" err="1" smtClean="0">
                <a:latin typeface="Times New Roman" panose="02020603050405020304" pitchFamily="18" charset="0"/>
                <a:cs typeface="Times New Roman" panose="02020603050405020304" pitchFamily="18" charset="0"/>
              </a:rPr>
              <a:t>phonetische</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Lautmerkmale</a:t>
            </a:r>
            <a:endParaRPr lang="fr-FR" sz="2000" dirty="0" smtClean="0">
              <a:latin typeface="Times New Roman" panose="02020603050405020304" pitchFamily="18" charset="0"/>
              <a:cs typeface="Times New Roman" panose="02020603050405020304" pitchFamily="18" charset="0"/>
            </a:endParaRPr>
          </a:p>
          <a:p>
            <a:pPr marL="0" indent="0" algn="just">
              <a:buNone/>
            </a:pPr>
            <a:r>
              <a:rPr lang="fr-FR" sz="2000" dirty="0" smtClean="0">
                <a:latin typeface="Times New Roman" panose="02020603050405020304" pitchFamily="18" charset="0"/>
                <a:cs typeface="Times New Roman" panose="02020603050405020304" pitchFamily="18" charset="0"/>
              </a:rPr>
              <a:t>3.3. Laute und Nachbarlaute</a:t>
            </a:r>
            <a:endParaRPr lang="fr-FR" sz="2000" dirty="0">
              <a:latin typeface="Times New Roman" panose="02020603050405020304" pitchFamily="18" charset="0"/>
              <a:cs typeface="Times New Roman" panose="02020603050405020304" pitchFamily="18" charset="0"/>
            </a:endParaRPr>
          </a:p>
          <a:p>
            <a:pPr marL="0" indent="0" algn="just">
              <a:buNone/>
            </a:pPr>
            <a:r>
              <a:rPr lang="fr-FR" sz="2000" b="1" dirty="0" smtClean="0">
                <a:latin typeface="Times New Roman" panose="02020603050405020304" pitchFamily="18" charset="0"/>
                <a:cs typeface="Times New Roman" panose="02020603050405020304" pitchFamily="18" charset="0"/>
              </a:rPr>
              <a:t>4. Silbensystem beider Sprachen </a:t>
            </a:r>
          </a:p>
          <a:p>
            <a:pPr marL="0" indent="0" algn="just">
              <a:buNone/>
            </a:pPr>
            <a:r>
              <a:rPr lang="fr-FR" sz="2000" dirty="0" smtClean="0">
                <a:latin typeface="Times New Roman" panose="02020603050405020304" pitchFamily="18" charset="0"/>
                <a:cs typeface="Times New Roman" panose="02020603050405020304" pitchFamily="18" charset="0"/>
              </a:rPr>
              <a:t>4.1. </a:t>
            </a:r>
            <a:r>
              <a:rPr lang="fr-FR" sz="2000" dirty="0" err="1" smtClean="0">
                <a:latin typeface="Times New Roman" panose="02020603050405020304" pitchFamily="18" charset="0"/>
                <a:cs typeface="Times New Roman" panose="02020603050405020304" pitchFamily="18" charset="0"/>
              </a:rPr>
              <a:t>Silbenkonstituenten</a:t>
            </a:r>
            <a:endParaRPr lang="fr-FR" sz="2000" dirty="0" smtClean="0">
              <a:latin typeface="Times New Roman" panose="02020603050405020304" pitchFamily="18" charset="0"/>
              <a:cs typeface="Times New Roman" panose="02020603050405020304" pitchFamily="18" charset="0"/>
            </a:endParaRPr>
          </a:p>
          <a:p>
            <a:pPr marL="0" indent="0" algn="just">
              <a:buNone/>
            </a:pPr>
            <a:r>
              <a:rPr lang="fr-FR" sz="2000" dirty="0" smtClean="0">
                <a:latin typeface="Times New Roman" panose="02020603050405020304" pitchFamily="18" charset="0"/>
                <a:cs typeface="Times New Roman" panose="02020603050405020304" pitchFamily="18" charset="0"/>
              </a:rPr>
              <a:t>4.2.  Silbenverteilungsmethode</a:t>
            </a:r>
          </a:p>
          <a:p>
            <a:pPr marL="0" indent="0" algn="just">
              <a:buNone/>
            </a:pPr>
            <a:r>
              <a:rPr lang="fr-FR" sz="2000" dirty="0" smtClean="0">
                <a:latin typeface="Times New Roman" panose="02020603050405020304" pitchFamily="18" charset="0"/>
                <a:cs typeface="Times New Roman" panose="02020603050405020304" pitchFamily="18" charset="0"/>
              </a:rPr>
              <a:t>4.3. Silbenverteilung und morphemische Verteilung</a:t>
            </a:r>
          </a:p>
          <a:p>
            <a:pPr marL="0" indent="0" algn="just">
              <a:buNone/>
            </a:pPr>
            <a:r>
              <a:rPr lang="fr-FR" sz="2000" dirty="0" smtClean="0">
                <a:latin typeface="Times New Roman" panose="02020603050405020304" pitchFamily="18" charset="0"/>
                <a:cs typeface="Times New Roman" panose="02020603050405020304" pitchFamily="18" charset="0"/>
              </a:rPr>
              <a:t>5. Schlussfolgerung</a:t>
            </a:r>
          </a:p>
          <a:p>
            <a:pPr marL="0" indent="0" algn="just">
              <a:buNone/>
            </a:pPr>
            <a:r>
              <a:rPr lang="fr-FR" sz="2000" dirty="0" smtClean="0">
                <a:latin typeface="Times New Roman" panose="02020603050405020304" pitchFamily="18" charset="0"/>
                <a:cs typeface="Times New Roman" panose="02020603050405020304" pitchFamily="18" charset="0"/>
              </a:rPr>
              <a:t>6. </a:t>
            </a:r>
            <a:r>
              <a:rPr lang="fr-FR" sz="2000" dirty="0" err="1" smtClean="0">
                <a:latin typeface="Times New Roman" panose="02020603050405020304" pitchFamily="18" charset="0"/>
                <a:cs typeface="Times New Roman" panose="02020603050405020304" pitchFamily="18" charset="0"/>
              </a:rPr>
              <a:t>Literaturverzeichnis</a:t>
            </a:r>
            <a:endParaRPr lang="fr-FR" sz="2000" dirty="0" smtClean="0">
              <a:latin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2676090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solidFill>
                  <a:srgbClr val="C00000"/>
                </a:solidFill>
                <a:latin typeface="Times New Roman" panose="02020603050405020304" pitchFamily="18" charset="0"/>
                <a:cs typeface="Times New Roman" panose="02020603050405020304" pitchFamily="18" charset="0"/>
              </a:rPr>
              <a:t>Stimmassimilation im Französischen</a:t>
            </a:r>
            <a:endParaRPr lang="fr-FR" sz="2400" dirty="0"/>
          </a:p>
        </p:txBody>
      </p:sp>
      <p:sp>
        <p:nvSpPr>
          <p:cNvPr id="3" name="Espace réservé du contenu 2"/>
          <p:cNvSpPr>
            <a:spLocks noGrp="1"/>
          </p:cNvSpPr>
          <p:nvPr>
            <p:ph idx="1"/>
          </p:nvPr>
        </p:nvSpPr>
        <p:spPr>
          <a:xfrm>
            <a:off x="0" y="1600200"/>
            <a:ext cx="9144000" cy="5257800"/>
          </a:xfrm>
        </p:spPr>
        <p:txBody>
          <a:bodyPr>
            <a:normAutofit/>
          </a:bodyPr>
          <a:lstStyle/>
          <a:p>
            <a:pPr marL="0" indent="0">
              <a:lnSpc>
                <a:spcPct val="150000"/>
              </a:lnSpc>
              <a:buNone/>
            </a:pPr>
            <a:r>
              <a:rPr lang="fr-FR" sz="1800" dirty="0" smtClean="0">
                <a:latin typeface="Times New Roman" panose="02020603050405020304" pitchFamily="18" charset="0"/>
                <a:cs typeface="Times New Roman" panose="02020603050405020304" pitchFamily="18" charset="0"/>
              </a:rPr>
              <a:t>Die Stimmassimilation </a:t>
            </a:r>
            <a:r>
              <a:rPr lang="fr-FR" sz="1800" dirty="0" err="1" smtClean="0">
                <a:latin typeface="Times New Roman" panose="02020603050405020304" pitchFamily="18" charset="0"/>
                <a:cs typeface="Times New Roman" panose="02020603050405020304" pitchFamily="18" charset="0"/>
              </a:rPr>
              <a:t>kommt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auch</a:t>
            </a:r>
            <a:r>
              <a:rPr lang="fr-FR" sz="1800" dirty="0" smtClean="0">
                <a:latin typeface="Times New Roman" panose="02020603050405020304" pitchFamily="18" charset="0"/>
                <a:cs typeface="Times New Roman" panose="02020603050405020304" pitchFamily="18" charset="0"/>
              </a:rPr>
              <a:t> im Französischen </a:t>
            </a:r>
            <a:r>
              <a:rPr lang="fr-FR" sz="1800" dirty="0" err="1" smtClean="0">
                <a:latin typeface="Times New Roman" panose="02020603050405020304" pitchFamily="18" charset="0"/>
                <a:cs typeface="Times New Roman" panose="02020603050405020304" pitchFamily="18" charset="0"/>
              </a:rPr>
              <a:t>wegen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einer</a:t>
            </a:r>
            <a:r>
              <a:rPr lang="fr-FR" sz="1800" dirty="0" smtClean="0">
                <a:latin typeface="Times New Roman" panose="02020603050405020304" pitchFamily="18" charset="0"/>
                <a:cs typeface="Times New Roman" panose="02020603050405020304" pitchFamily="18" charset="0"/>
              </a:rPr>
              <a:t> Schwa-</a:t>
            </a:r>
            <a:r>
              <a:rPr lang="fr-FR" sz="1800" dirty="0" err="1" smtClean="0">
                <a:latin typeface="Times New Roman" panose="02020603050405020304" pitchFamily="18" charset="0"/>
                <a:cs typeface="Times New Roman" panose="02020603050405020304" pitchFamily="18" charset="0"/>
              </a:rPr>
              <a:t>Tilgung</a:t>
            </a:r>
            <a:r>
              <a:rPr lang="fr-FR" sz="1800" dirty="0" smtClean="0">
                <a:latin typeface="Times New Roman" panose="02020603050405020304" pitchFamily="18" charset="0"/>
                <a:cs typeface="Times New Roman" panose="02020603050405020304" pitchFamily="18" charset="0"/>
              </a:rPr>
              <a:t> vor </a:t>
            </a:r>
            <a:r>
              <a:rPr lang="de-DE" sz="1800" dirty="0" smtClean="0">
                <a:latin typeface="Times New Roman" panose="02020603050405020304" pitchFamily="18" charset="0"/>
                <a:cs typeface="Times New Roman" panose="02020603050405020304" pitchFamily="18" charset="0"/>
              </a:rPr>
              <a:t>(</a:t>
            </a:r>
            <a:r>
              <a:rPr lang="de-DE" sz="1800" dirty="0">
                <a:latin typeface="Times New Roman" panose="02020603050405020304" pitchFamily="18" charset="0"/>
                <a:cs typeface="Times New Roman" panose="02020603050405020304" pitchFamily="18" charset="0"/>
              </a:rPr>
              <a:t>Meisenburg&amp;Selig 2004: </a:t>
            </a:r>
            <a:r>
              <a:rPr lang="de-DE" sz="1800" dirty="0" smtClean="0">
                <a:latin typeface="Times New Roman" panose="02020603050405020304" pitchFamily="18" charset="0"/>
                <a:cs typeface="Times New Roman" panose="02020603050405020304" pitchFamily="18" charset="0"/>
              </a:rPr>
              <a:t>S.105; </a:t>
            </a:r>
            <a:r>
              <a:rPr lang="de-DE" sz="1800" dirty="0">
                <a:latin typeface="Times New Roman" panose="02020603050405020304" pitchFamily="18" charset="0"/>
                <a:cs typeface="Times New Roman" panose="02020603050405020304" pitchFamily="18" charset="0"/>
              </a:rPr>
              <a:t>Pustka </a:t>
            </a:r>
            <a:r>
              <a:rPr lang="de-DE" sz="1800" dirty="0" smtClean="0">
                <a:latin typeface="Times New Roman" panose="02020603050405020304" pitchFamily="18" charset="0"/>
                <a:cs typeface="Times New Roman" panose="02020603050405020304" pitchFamily="18" charset="0"/>
              </a:rPr>
              <a:t> 2016</a:t>
            </a:r>
            <a:r>
              <a:rPr lang="de-DE" sz="1800" dirty="0">
                <a:latin typeface="Times New Roman" panose="02020603050405020304" pitchFamily="18" charset="0"/>
                <a:cs typeface="Times New Roman" panose="02020603050405020304" pitchFamily="18" charset="0"/>
              </a:rPr>
              <a:t>: S.73) </a:t>
            </a:r>
          </a:p>
          <a:p>
            <a:pPr marL="0" indent="0">
              <a:lnSpc>
                <a:spcPct val="150000"/>
              </a:lnSpc>
              <a:buNone/>
            </a:pPr>
            <a:endParaRPr lang="de-DE" sz="1800" dirty="0" smtClean="0">
              <a:latin typeface="Times New Roman" panose="02020603050405020304" pitchFamily="18" charset="0"/>
              <a:cs typeface="Times New Roman" panose="02020603050405020304" pitchFamily="18" charset="0"/>
            </a:endParaRPr>
          </a:p>
          <a:p>
            <a:pPr marL="0" indent="0">
              <a:lnSpc>
                <a:spcPct val="150000"/>
              </a:lnSpc>
              <a:buNone/>
            </a:pPr>
            <a:endParaRPr lang="de-DE" sz="1800" dirty="0" smtClean="0">
              <a:latin typeface="Times New Roman" panose="02020603050405020304" pitchFamily="18" charset="0"/>
              <a:cs typeface="Times New Roman" panose="02020603050405020304" pitchFamily="18" charset="0"/>
            </a:endParaRPr>
          </a:p>
          <a:p>
            <a:pPr lvl="0">
              <a:lnSpc>
                <a:spcPct val="150000"/>
              </a:lnSpc>
            </a:pPr>
            <a:r>
              <a:rPr lang="de-DE" sz="2000" dirty="0">
                <a:latin typeface="Times New Roman" panose="02020603050405020304" pitchFamily="18" charset="0"/>
                <a:cs typeface="Times New Roman" panose="02020603050405020304" pitchFamily="18" charset="0"/>
              </a:rPr>
              <a:t>[medәs​</a:t>
            </a:r>
            <a:r>
              <a:rPr lang="de-DE" sz="2000" dirty="0">
                <a:latin typeface="Times New Roman" panose="02020603050405020304" pitchFamily="18" charset="0"/>
                <a:cs typeface="Times New Roman" panose="02020603050405020304" pitchFamily="18" charset="0"/>
                <a:hlinkClick r:id="rId2" tooltip="Ungerundeter halboffener Vorderzungennasalvokal"/>
              </a:rPr>
              <a:t>ɛ̃</a:t>
            </a:r>
            <a:r>
              <a:rPr lang="de-DE" sz="2000" dirty="0">
                <a:latin typeface="Times New Roman" panose="02020603050405020304" pitchFamily="18" charset="0"/>
                <a:cs typeface="Times New Roman" panose="02020603050405020304" pitchFamily="18" charset="0"/>
              </a:rPr>
              <a:t>] 	</a:t>
            </a:r>
            <a:r>
              <a:rPr lang="de-DE" sz="2000" dirty="0" smtClean="0">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médecin˃    	</a:t>
            </a:r>
            <a:r>
              <a:rPr lang="de-DE" sz="2000" dirty="0" smtClean="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meds</a:t>
            </a:r>
            <a:r>
              <a:rPr lang="de-DE" sz="2000" u="sng" dirty="0">
                <a:latin typeface="Times New Roman" panose="02020603050405020304" pitchFamily="18" charset="0"/>
                <a:cs typeface="Times New Roman" panose="02020603050405020304" pitchFamily="18" charset="0"/>
              </a:rPr>
              <a:t>​</a:t>
            </a:r>
            <a:r>
              <a:rPr lang="de-DE" sz="2000" u="sng" dirty="0">
                <a:latin typeface="Times New Roman" panose="02020603050405020304" pitchFamily="18" charset="0"/>
                <a:cs typeface="Times New Roman" panose="02020603050405020304" pitchFamily="18" charset="0"/>
                <a:hlinkClick r:id="rId2" tooltip="Ungerundeter halboffener Vorderzungennasalvokal"/>
              </a:rPr>
              <a:t>ɛ̃</a:t>
            </a:r>
            <a:r>
              <a:rPr lang="de-DE" sz="2000" dirty="0">
                <a:latin typeface="Times New Roman" panose="02020603050405020304" pitchFamily="18" charset="0"/>
                <a:cs typeface="Times New Roman" panose="02020603050405020304" pitchFamily="18" charset="0"/>
              </a:rPr>
              <a:t>] 	</a:t>
            </a:r>
            <a:r>
              <a:rPr lang="de-DE" sz="2000" dirty="0" smtClean="0">
                <a:latin typeface="Times New Roman" panose="02020603050405020304" pitchFamily="18" charset="0"/>
                <a:cs typeface="Times New Roman" panose="02020603050405020304" pitchFamily="18" charset="0"/>
              </a:rPr>
              <a:t>˃</a:t>
            </a:r>
            <a:r>
              <a:rPr lang="de-DE" sz="2000" dirty="0">
                <a:latin typeface="Times New Roman" panose="02020603050405020304" pitchFamily="18" charset="0"/>
                <a:cs typeface="Times New Roman" panose="02020603050405020304" pitchFamily="18" charset="0"/>
              </a:rPr>
              <a:t>	[meḍs​</a:t>
            </a:r>
            <a:r>
              <a:rPr lang="de-DE" sz="2000" dirty="0">
                <a:latin typeface="Times New Roman" panose="02020603050405020304" pitchFamily="18" charset="0"/>
                <a:cs typeface="Times New Roman" panose="02020603050405020304" pitchFamily="18" charset="0"/>
                <a:hlinkClick r:id="rId2" tooltip="Ungerundeter halboffener Vorderzungennasalvokal"/>
              </a:rPr>
              <a:t>ɛ̃</a:t>
            </a:r>
            <a:r>
              <a:rPr lang="de-DE" sz="2000" dirty="0">
                <a:latin typeface="Times New Roman" panose="02020603050405020304" pitchFamily="18" charset="0"/>
                <a:cs typeface="Times New Roman" panose="02020603050405020304" pitchFamily="18" charset="0"/>
              </a:rPr>
              <a:t>]/mets​</a:t>
            </a:r>
            <a:r>
              <a:rPr lang="de-DE" sz="2000" dirty="0">
                <a:latin typeface="Times New Roman" panose="02020603050405020304" pitchFamily="18" charset="0"/>
                <a:cs typeface="Times New Roman" panose="02020603050405020304" pitchFamily="18" charset="0"/>
                <a:hlinkClick r:id="rId2" tooltip="Ungerundeter halboffener Vorderzungennasalvokal"/>
              </a:rPr>
              <a:t>ɛ̃</a:t>
            </a:r>
            <a:r>
              <a:rPr lang="de-DE" sz="2000" dirty="0">
                <a:latin typeface="Times New Roman" panose="02020603050405020304" pitchFamily="18" charset="0"/>
                <a:cs typeface="Times New Roman" panose="02020603050405020304" pitchFamily="18" charset="0"/>
              </a:rPr>
              <a:t>].</a:t>
            </a:r>
            <a:endParaRPr lang="fr-FR" sz="2000" dirty="0">
              <a:latin typeface="Times New Roman" panose="02020603050405020304" pitchFamily="18" charset="0"/>
              <a:cs typeface="Times New Roman" panose="02020603050405020304" pitchFamily="18" charset="0"/>
            </a:endParaRPr>
          </a:p>
          <a:p>
            <a:pPr>
              <a:lnSpc>
                <a:spcPct val="150000"/>
              </a:lnSpc>
            </a:pPr>
            <a:r>
              <a:rPr lang="de-DE" sz="2000" dirty="0" smtClean="0">
                <a:latin typeface="Times New Roman" panose="02020603050405020304" pitchFamily="18" charset="0"/>
                <a:cs typeface="Times New Roman" panose="02020603050405020304" pitchFamily="18" charset="0"/>
              </a:rPr>
              <a:t>Cheval   [ʃәval</a:t>
            </a:r>
            <a:r>
              <a:rPr lang="de-DE" sz="2000" dirty="0">
                <a:latin typeface="Times New Roman" panose="02020603050405020304" pitchFamily="18" charset="0"/>
                <a:cs typeface="Times New Roman" panose="02020603050405020304" pitchFamily="18" charset="0"/>
              </a:rPr>
              <a:t>] </a:t>
            </a:r>
            <a:r>
              <a:rPr lang="de-DE" sz="2000" dirty="0" smtClean="0">
                <a:latin typeface="Times New Roman" panose="02020603050405020304" pitchFamily="18" charset="0"/>
                <a:cs typeface="Times New Roman" panose="02020603050405020304" pitchFamily="18" charset="0"/>
              </a:rPr>
              <a:t>    ˃   </a:t>
            </a:r>
            <a:r>
              <a:rPr lang="de-DE" sz="2000" dirty="0">
                <a:latin typeface="Times New Roman" panose="02020603050405020304" pitchFamily="18" charset="0"/>
                <a:cs typeface="Times New Roman" panose="02020603050405020304" pitchFamily="18" charset="0"/>
              </a:rPr>
              <a:t>[ʃṿal</a:t>
            </a:r>
            <a:r>
              <a:rPr lang="de-DE" sz="2000" dirty="0" smtClean="0">
                <a:latin typeface="Times New Roman" panose="02020603050405020304" pitchFamily="18" charset="0"/>
                <a:cs typeface="Times New Roman" panose="02020603050405020304" pitchFamily="18" charset="0"/>
              </a:rPr>
              <a:t>]   ˃  </a:t>
            </a:r>
            <a:r>
              <a:rPr lang="de-DE" sz="2000" dirty="0">
                <a:latin typeface="Times New Roman" panose="02020603050405020304" pitchFamily="18" charset="0"/>
                <a:cs typeface="Times New Roman" panose="02020603050405020304" pitchFamily="18" charset="0"/>
              </a:rPr>
              <a:t>[</a:t>
            </a:r>
            <a:r>
              <a:rPr lang="de-DE" sz="2000" dirty="0" err="1" smtClean="0">
                <a:latin typeface="Times New Roman" panose="02020603050405020304" pitchFamily="18" charset="0"/>
                <a:cs typeface="Times New Roman" panose="02020603050405020304" pitchFamily="18" charset="0"/>
              </a:rPr>
              <a:t>ʃfal</a:t>
            </a:r>
            <a:r>
              <a:rPr lang="de-DE" sz="2000" dirty="0" smtClean="0">
                <a:latin typeface="Times New Roman" panose="02020603050405020304" pitchFamily="18" charset="0"/>
                <a:cs typeface="Times New Roman" panose="02020603050405020304" pitchFamily="18" charset="0"/>
              </a:rPr>
              <a:t>]</a:t>
            </a:r>
          </a:p>
          <a:p>
            <a:pPr marL="0" indent="0">
              <a:lnSpc>
                <a:spcPct val="150000"/>
              </a:lnSpc>
              <a:buNone/>
            </a:pPr>
            <a:endParaRPr lang="de-DE" sz="2000" dirty="0" smtClean="0">
              <a:latin typeface="Times New Roman" panose="02020603050405020304" pitchFamily="18" charset="0"/>
              <a:cs typeface="Times New Roman" panose="02020603050405020304" pitchFamily="18" charset="0"/>
            </a:endParaRPr>
          </a:p>
          <a:p>
            <a:pPr marL="0" indent="0">
              <a:lnSpc>
                <a:spcPct val="150000"/>
              </a:lnSpc>
              <a:buNone/>
            </a:pPr>
            <a:r>
              <a:rPr lang="de-DE" sz="2000" dirty="0" smtClean="0">
                <a:latin typeface="Times New Roman" panose="02020603050405020304" pitchFamily="18" charset="0"/>
                <a:cs typeface="Times New Roman" panose="02020603050405020304" pitchFamily="18" charset="0"/>
              </a:rPr>
              <a:t>Im Gegensatz zum Deutschen und Wolof tritt die Stimmassimilation im Französichen wegen einer Schwa-Tilgung auf. </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2373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4294967295"/>
          </p:nvPr>
        </p:nvSpPr>
        <p:spPr>
          <a:xfrm>
            <a:off x="0" y="0"/>
            <a:ext cx="9144000" cy="6858000"/>
          </a:xfrm>
          <a:solidFill>
            <a:schemeClr val="bg2"/>
          </a:solidFill>
          <a:ln>
            <a:solidFill>
              <a:schemeClr val="bg1"/>
            </a:solidFill>
          </a:ln>
        </p:spPr>
        <p:txBody>
          <a:bodyPr/>
          <a:lstStyle/>
          <a:p>
            <a:pPr marL="0" indent="0" algn="ctr">
              <a:buNone/>
            </a:pPr>
            <a:endParaRPr lang="fr-FR" b="1" dirty="0" smtClean="0">
              <a:solidFill>
                <a:schemeClr val="accent1"/>
              </a:solidFill>
              <a:latin typeface="Times New Roman" panose="02020603050405020304" pitchFamily="18" charset="0"/>
              <a:cs typeface="Times New Roman" panose="02020603050405020304" pitchFamily="18" charset="0"/>
            </a:endParaRPr>
          </a:p>
          <a:p>
            <a:pPr marL="0" indent="0" algn="ctr">
              <a:buNone/>
            </a:pPr>
            <a:endParaRPr lang="fr-FR" b="1" dirty="0">
              <a:solidFill>
                <a:schemeClr val="accent1"/>
              </a:solidFill>
              <a:latin typeface="Times New Roman" panose="02020603050405020304" pitchFamily="18" charset="0"/>
              <a:cs typeface="Times New Roman" panose="02020603050405020304" pitchFamily="18" charset="0"/>
            </a:endParaRPr>
          </a:p>
          <a:p>
            <a:pPr marL="0" indent="0" algn="ctr">
              <a:buNone/>
            </a:pPr>
            <a:endParaRPr lang="fr-FR" b="1" dirty="0" smtClean="0">
              <a:solidFill>
                <a:schemeClr val="accent1"/>
              </a:solidFill>
              <a:latin typeface="Times New Roman" panose="02020603050405020304" pitchFamily="18" charset="0"/>
              <a:cs typeface="Times New Roman" panose="02020603050405020304" pitchFamily="18" charset="0"/>
            </a:endParaRPr>
          </a:p>
          <a:p>
            <a:pPr marL="0" indent="0" algn="ctr">
              <a:buNone/>
            </a:pPr>
            <a:endParaRPr lang="fr-FR" b="1" dirty="0" smtClean="0">
              <a:solidFill>
                <a:schemeClr val="accent1"/>
              </a:solidFill>
              <a:latin typeface="Times New Roman" panose="02020603050405020304" pitchFamily="18" charset="0"/>
              <a:cs typeface="Times New Roman" panose="02020603050405020304" pitchFamily="18" charset="0"/>
            </a:endParaRPr>
          </a:p>
          <a:p>
            <a:pPr marL="0" indent="0" algn="ctr">
              <a:buNone/>
            </a:pPr>
            <a:endParaRPr lang="fr-FR" b="1" dirty="0">
              <a:solidFill>
                <a:schemeClr val="accent1"/>
              </a:solidFill>
              <a:latin typeface="Times New Roman" panose="02020603050405020304" pitchFamily="18" charset="0"/>
              <a:cs typeface="Times New Roman" panose="02020603050405020304" pitchFamily="18" charset="0"/>
            </a:endParaRPr>
          </a:p>
          <a:p>
            <a:pPr marL="0" indent="0" algn="ctr">
              <a:buNone/>
            </a:pPr>
            <a:r>
              <a:rPr lang="fr-FR" b="1" dirty="0" smtClean="0">
                <a:solidFill>
                  <a:schemeClr val="accent1"/>
                </a:solidFill>
                <a:latin typeface="Times New Roman" panose="02020603050405020304" pitchFamily="18" charset="0"/>
                <a:cs typeface="Times New Roman" panose="02020603050405020304" pitchFamily="18" charset="0"/>
              </a:rPr>
              <a:t> </a:t>
            </a:r>
            <a:r>
              <a:rPr lang="fr-FR" b="1" dirty="0">
                <a:solidFill>
                  <a:schemeClr val="accent1"/>
                </a:solidFill>
                <a:latin typeface="Times New Roman" panose="02020603050405020304" pitchFamily="18" charset="0"/>
                <a:cs typeface="Times New Roman" panose="02020603050405020304" pitchFamily="18" charset="0"/>
              </a:rPr>
              <a:t>Silbensystem beider Sprachen </a:t>
            </a:r>
          </a:p>
        </p:txBody>
      </p:sp>
    </p:spTree>
    <p:extLst>
      <p:ext uri="{BB962C8B-B14F-4D97-AF65-F5344CB8AC3E}">
        <p14:creationId xmlns:p14="http://schemas.microsoft.com/office/powerpoint/2010/main" val="26469835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Times New Roman" panose="02020603050405020304" pitchFamily="18" charset="0"/>
                <a:cs typeface="Times New Roman" panose="02020603050405020304" pitchFamily="18" charset="0"/>
              </a:rPr>
              <a:t/>
            </a:r>
            <a:br>
              <a:rPr lang="fr-FR" dirty="0">
                <a:latin typeface="Times New Roman" panose="02020603050405020304" pitchFamily="18" charset="0"/>
                <a:cs typeface="Times New Roman" panose="02020603050405020304" pitchFamily="18" charset="0"/>
              </a:rPr>
            </a:br>
            <a:r>
              <a:rPr lang="fr-FR" sz="2700" dirty="0" err="1" smtClean="0">
                <a:solidFill>
                  <a:schemeClr val="accent1"/>
                </a:solidFill>
                <a:latin typeface="Times New Roman" panose="02020603050405020304" pitchFamily="18" charset="0"/>
                <a:cs typeface="Times New Roman" panose="02020603050405020304" pitchFamily="18" charset="0"/>
              </a:rPr>
              <a:t>Silbenkonstituenten</a:t>
            </a:r>
            <a:r>
              <a:rPr lang="fr-FR" dirty="0">
                <a:latin typeface="Times New Roman" panose="02020603050405020304" pitchFamily="18" charset="0"/>
                <a:cs typeface="Times New Roman" panose="02020603050405020304" pitchFamily="18" charset="0"/>
              </a:rPr>
              <a:t/>
            </a:r>
            <a:br>
              <a:rPr lang="fr-FR" dirty="0">
                <a:latin typeface="Times New Roman" panose="02020603050405020304" pitchFamily="18" charset="0"/>
                <a:cs typeface="Times New Roman" panose="02020603050405020304" pitchFamily="18" charset="0"/>
              </a:rPr>
            </a:br>
            <a:endParaRPr lang="fr-FR" dirty="0"/>
          </a:p>
        </p:txBody>
      </p:sp>
      <p:sp>
        <p:nvSpPr>
          <p:cNvPr id="3" name="Espace réservé du contenu 2"/>
          <p:cNvSpPr>
            <a:spLocks noGrp="1"/>
          </p:cNvSpPr>
          <p:nvPr>
            <p:ph idx="1"/>
          </p:nvPr>
        </p:nvSpPr>
        <p:spPr>
          <a:xfrm>
            <a:off x="0" y="1600200"/>
            <a:ext cx="9144000" cy="5257800"/>
          </a:xfrm>
        </p:spPr>
        <p:txBody>
          <a:bodyPr>
            <a:normAutofit/>
          </a:bodyPr>
          <a:lstStyle/>
          <a:p>
            <a:pPr marL="0" indent="0" algn="just">
              <a:buNone/>
            </a:pPr>
            <a:r>
              <a:rPr lang="de-DE" sz="1800" dirty="0">
                <a:latin typeface="Times New Roman" panose="02020603050405020304" pitchFamily="18" charset="0"/>
                <a:cs typeface="Times New Roman" panose="02020603050405020304" pitchFamily="18" charset="0"/>
              </a:rPr>
              <a:t>Sprachen lassen sich nicht nur durch einzelne Laute unterscheiden, sondern auch </a:t>
            </a:r>
            <a:r>
              <a:rPr lang="de-DE" sz="1800" dirty="0" smtClean="0">
                <a:latin typeface="Times New Roman" panose="02020603050405020304" pitchFamily="18" charset="0"/>
                <a:cs typeface="Times New Roman" panose="02020603050405020304" pitchFamily="18" charset="0"/>
              </a:rPr>
              <a:t>können Sprachen </a:t>
            </a:r>
            <a:r>
              <a:rPr lang="de-DE" sz="1800" dirty="0">
                <a:latin typeface="Times New Roman" panose="02020603050405020304" pitchFamily="18" charset="0"/>
                <a:cs typeface="Times New Roman" panose="02020603050405020304" pitchFamily="18" charset="0"/>
              </a:rPr>
              <a:t>durch das Auftreten der Laute in der größeren Einheit Silbe identifiziert werden. </a:t>
            </a:r>
            <a:r>
              <a:rPr lang="de-DE" sz="1800" dirty="0" smtClean="0">
                <a:latin typeface="Times New Roman" panose="02020603050405020304" pitchFamily="18" charset="0"/>
                <a:cs typeface="Times New Roman" panose="02020603050405020304" pitchFamily="18" charset="0"/>
              </a:rPr>
              <a:t>die Phonologie beschäftigt sich neben der Phoneme mit der Reihenfolge der Phoneme in der Silbe (Noack 2016</a:t>
            </a:r>
            <a:r>
              <a:rPr lang="de-DE"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S.50).</a:t>
            </a:r>
            <a:endParaRPr lang="fr-FR" sz="1800" dirty="0">
              <a:latin typeface="Times New Roman" panose="02020603050405020304" pitchFamily="18" charset="0"/>
              <a:cs typeface="Times New Roman" panose="02020603050405020304" pitchFamily="18" charset="0"/>
            </a:endParaRPr>
          </a:p>
          <a:p>
            <a:pPr marL="0" indent="0" algn="just">
              <a:buNone/>
            </a:pPr>
            <a:r>
              <a:rPr lang="fr-FR" sz="1800" dirty="0" smtClean="0">
                <a:latin typeface="Times New Roman" panose="02020603050405020304" pitchFamily="18" charset="0"/>
                <a:cs typeface="Times New Roman" panose="02020603050405020304" pitchFamily="18" charset="0"/>
              </a:rPr>
              <a:t>In der </a:t>
            </a:r>
            <a:r>
              <a:rPr lang="fr-FR" sz="1800" dirty="0" err="1" smtClean="0">
                <a:latin typeface="Times New Roman" panose="02020603050405020304" pitchFamily="18" charset="0"/>
                <a:cs typeface="Times New Roman" panose="02020603050405020304" pitchFamily="18" charset="0"/>
              </a:rPr>
              <a:t>vorliegende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Arbeit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sind</a:t>
            </a:r>
            <a:r>
              <a:rPr lang="fr-FR" sz="1800" dirty="0" smtClean="0">
                <a:latin typeface="Times New Roman" panose="02020603050405020304" pitchFamily="18" charset="0"/>
                <a:cs typeface="Times New Roman" panose="02020603050405020304" pitchFamily="18" charset="0"/>
              </a:rPr>
              <a:t> die </a:t>
            </a:r>
            <a:r>
              <a:rPr lang="fr-FR" sz="1800" dirty="0" err="1" smtClean="0">
                <a:latin typeface="Times New Roman" panose="02020603050405020304" pitchFamily="18" charset="0"/>
                <a:cs typeface="Times New Roman" panose="02020603050405020304" pitchFamily="18" charset="0"/>
              </a:rPr>
              <a:t>drei</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Silbenkonstituenten</a:t>
            </a:r>
            <a:r>
              <a:rPr lang="fr-FR" sz="1800" dirty="0" smtClean="0">
                <a:latin typeface="Times New Roman" panose="02020603050405020304" pitchFamily="18" charset="0"/>
                <a:cs typeface="Times New Roman" panose="02020603050405020304" pitchFamily="18" charset="0"/>
              </a:rPr>
              <a:t> beider Sprachen Wolof und Deutsch </a:t>
            </a:r>
            <a:r>
              <a:rPr lang="fr-FR" sz="1800" dirty="0" err="1" smtClean="0">
                <a:latin typeface="Times New Roman" panose="02020603050405020304" pitchFamily="18" charset="0"/>
                <a:cs typeface="Times New Roman" panose="02020603050405020304" pitchFamily="18" charset="0"/>
              </a:rPr>
              <a:t>verglichen</a:t>
            </a:r>
            <a:r>
              <a:rPr lang="fr-FR" sz="1800" dirty="0" smtClean="0">
                <a:latin typeface="Times New Roman" panose="02020603050405020304" pitchFamily="18" charset="0"/>
                <a:cs typeface="Times New Roman" panose="02020603050405020304" pitchFamily="18" charset="0"/>
              </a:rPr>
              <a:t>, die </a:t>
            </a:r>
            <a:r>
              <a:rPr lang="fr-FR" sz="1800" dirty="0" err="1" smtClean="0">
                <a:latin typeface="Times New Roman" panose="02020603050405020304" pitchFamily="18" charset="0"/>
                <a:cs typeface="Times New Roman" panose="02020603050405020304" pitchFamily="18" charset="0"/>
              </a:rPr>
              <a:t>die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folgende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hierarchiche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Darstellung</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angeordnet</a:t>
            </a:r>
            <a:r>
              <a:rPr lang="fr-FR" sz="1800" dirty="0" smtClean="0">
                <a:latin typeface="Times New Roman" panose="02020603050405020304" pitchFamily="18" charset="0"/>
                <a:cs typeface="Times New Roman" panose="02020603050405020304" pitchFamily="18" charset="0"/>
              </a:rPr>
              <a:t> werden </a:t>
            </a:r>
            <a:r>
              <a:rPr lang="fr-FR" sz="1800" dirty="0" err="1" smtClean="0">
                <a:latin typeface="Times New Roman" panose="02020603050405020304" pitchFamily="18" charset="0"/>
                <a:cs typeface="Times New Roman" panose="02020603050405020304" pitchFamily="18" charset="0"/>
              </a:rPr>
              <a:t>können</a:t>
            </a:r>
            <a:r>
              <a:rPr lang="fr-FR" sz="1800" dirty="0" smtClean="0">
                <a:latin typeface="Times New Roman" panose="02020603050405020304" pitchFamily="18" charset="0"/>
                <a:cs typeface="Times New Roman" panose="02020603050405020304" pitchFamily="18" charset="0"/>
              </a:rPr>
              <a:t>: </a:t>
            </a:r>
          </a:p>
          <a:p>
            <a:pPr marL="0" indent="0">
              <a:buNone/>
            </a:pPr>
            <a:endParaRPr lang="fr-FR" sz="1800" dirty="0" smtClean="0"/>
          </a:p>
          <a:p>
            <a:pPr marL="0" indent="0">
              <a:buNone/>
            </a:pPr>
            <a:r>
              <a:rPr lang="de-DE" sz="1800" dirty="0" smtClean="0"/>
              <a:t>				</a:t>
            </a:r>
          </a:p>
          <a:p>
            <a:pPr marL="0" indent="0">
              <a:buNone/>
            </a:pPr>
            <a:r>
              <a:rPr lang="de-DE" sz="1800" dirty="0"/>
              <a:t>	</a:t>
            </a:r>
            <a:r>
              <a:rPr lang="de-DE" sz="1800" dirty="0" smtClean="0"/>
              <a:t>			</a:t>
            </a:r>
            <a:r>
              <a:rPr lang="de-DE" sz="1800" dirty="0" smtClean="0">
                <a:latin typeface="Times New Roman" panose="02020603050405020304" pitchFamily="18" charset="0"/>
                <a:cs typeface="Times New Roman" panose="02020603050405020304" pitchFamily="18" charset="0"/>
              </a:rPr>
              <a:t>Silbe</a:t>
            </a:r>
            <a:endParaRPr lang="fr-FR" sz="1800" dirty="0">
              <a:latin typeface="Times New Roman" panose="02020603050405020304" pitchFamily="18" charset="0"/>
              <a:cs typeface="Times New Roman" panose="02020603050405020304" pitchFamily="18" charset="0"/>
            </a:endParaRPr>
          </a:p>
          <a:p>
            <a:pPr marL="0" indent="0">
              <a:buNone/>
            </a:pPr>
            <a:r>
              <a:rPr lang="de-DE" sz="1800" dirty="0">
                <a:latin typeface="Times New Roman" panose="02020603050405020304" pitchFamily="18" charset="0"/>
                <a:cs typeface="Times New Roman" panose="02020603050405020304" pitchFamily="18" charset="0"/>
              </a:rPr>
              <a:t> </a:t>
            </a:r>
            <a:endParaRPr lang="fr-FR" sz="1800" dirty="0">
              <a:latin typeface="Times New Roman" panose="02020603050405020304" pitchFamily="18" charset="0"/>
              <a:cs typeface="Times New Roman" panose="02020603050405020304" pitchFamily="18" charset="0"/>
            </a:endParaRPr>
          </a:p>
          <a:p>
            <a:pPr marL="0" indent="0">
              <a:buNone/>
            </a:pPr>
            <a:r>
              <a:rPr lang="de-DE" sz="1800" dirty="0">
                <a:latin typeface="Times New Roman" panose="02020603050405020304" pitchFamily="18" charset="0"/>
                <a:cs typeface="Times New Roman" panose="02020603050405020304" pitchFamily="18" charset="0"/>
              </a:rPr>
              <a:t>					Reim</a:t>
            </a:r>
            <a:endParaRPr lang="fr-FR" sz="1800" dirty="0">
              <a:latin typeface="Times New Roman" panose="02020603050405020304" pitchFamily="18" charset="0"/>
              <a:cs typeface="Times New Roman" panose="02020603050405020304" pitchFamily="18" charset="0"/>
            </a:endParaRPr>
          </a:p>
          <a:p>
            <a:pPr marL="0" indent="0">
              <a:buNone/>
            </a:pPr>
            <a:r>
              <a:rPr lang="de-DE" sz="1800" dirty="0">
                <a:latin typeface="Times New Roman" panose="02020603050405020304" pitchFamily="18" charset="0"/>
                <a:cs typeface="Times New Roman" panose="02020603050405020304" pitchFamily="18" charset="0"/>
              </a:rPr>
              <a:t> </a:t>
            </a:r>
            <a:endParaRPr lang="fr-FR" sz="1800" dirty="0">
              <a:latin typeface="Times New Roman" panose="02020603050405020304" pitchFamily="18" charset="0"/>
              <a:cs typeface="Times New Roman" panose="02020603050405020304" pitchFamily="18" charset="0"/>
            </a:endParaRPr>
          </a:p>
          <a:p>
            <a:pPr marL="0" indent="0">
              <a:buNone/>
            </a:pPr>
            <a:r>
              <a:rPr lang="de-DE" sz="1800" dirty="0">
                <a:latin typeface="Times New Roman" panose="02020603050405020304" pitchFamily="18" charset="0"/>
                <a:cs typeface="Times New Roman" panose="02020603050405020304" pitchFamily="18" charset="0"/>
              </a:rPr>
              <a:t>		Onset		Nukleus		Koda	</a:t>
            </a:r>
            <a:endParaRPr lang="fr-FR" sz="1800" dirty="0">
              <a:latin typeface="Times New Roman" panose="02020603050405020304" pitchFamily="18" charset="0"/>
              <a:cs typeface="Times New Roman" panose="02020603050405020304" pitchFamily="18" charset="0"/>
            </a:endParaRPr>
          </a:p>
          <a:p>
            <a:pPr marL="0" indent="0">
              <a:buNone/>
            </a:pPr>
            <a:endParaRPr lang="fr-FR" sz="1800" dirty="0">
              <a:latin typeface="Times New Roman" panose="02020603050405020304" pitchFamily="18" charset="0"/>
              <a:cs typeface="Times New Roman" panose="02020603050405020304" pitchFamily="18" charset="0"/>
            </a:endParaRPr>
          </a:p>
          <a:p>
            <a:pPr marL="0" indent="0">
              <a:buNone/>
            </a:pPr>
            <a:endParaRPr lang="fr-FR" sz="1800" dirty="0"/>
          </a:p>
        </p:txBody>
      </p:sp>
      <p:cxnSp>
        <p:nvCxnSpPr>
          <p:cNvPr id="5" name="Connecteur droit 4"/>
          <p:cNvCxnSpPr/>
          <p:nvPr/>
        </p:nvCxnSpPr>
        <p:spPr>
          <a:xfrm flipH="1">
            <a:off x="2411760" y="4365104"/>
            <a:ext cx="1440160" cy="936104"/>
          </a:xfrm>
          <a:prstGeom prst="line">
            <a:avLst/>
          </a:prstGeom>
        </p:spPr>
        <p:style>
          <a:lnRef idx="1">
            <a:schemeClr val="dk1"/>
          </a:lnRef>
          <a:fillRef idx="0">
            <a:schemeClr val="dk1"/>
          </a:fillRef>
          <a:effectRef idx="0">
            <a:schemeClr val="dk1"/>
          </a:effectRef>
          <a:fontRef idx="minor">
            <a:schemeClr val="tx1"/>
          </a:fontRef>
        </p:style>
      </p:cxnSp>
      <p:cxnSp>
        <p:nvCxnSpPr>
          <p:cNvPr id="7" name="Connecteur droit 6"/>
          <p:cNvCxnSpPr/>
          <p:nvPr/>
        </p:nvCxnSpPr>
        <p:spPr>
          <a:xfrm>
            <a:off x="3851920" y="4365104"/>
            <a:ext cx="792088" cy="360040"/>
          </a:xfrm>
          <a:prstGeom prst="line">
            <a:avLst/>
          </a:prstGeom>
        </p:spPr>
        <p:style>
          <a:lnRef idx="1">
            <a:schemeClr val="dk1"/>
          </a:lnRef>
          <a:fillRef idx="0">
            <a:schemeClr val="dk1"/>
          </a:fillRef>
          <a:effectRef idx="0">
            <a:schemeClr val="dk1"/>
          </a:effectRef>
          <a:fontRef idx="minor">
            <a:schemeClr val="tx1"/>
          </a:fontRef>
        </p:style>
      </p:cxnSp>
      <p:cxnSp>
        <p:nvCxnSpPr>
          <p:cNvPr id="9" name="Connecteur droit 8"/>
          <p:cNvCxnSpPr/>
          <p:nvPr/>
        </p:nvCxnSpPr>
        <p:spPr>
          <a:xfrm flipH="1">
            <a:off x="4461862" y="5042102"/>
            <a:ext cx="396044" cy="259106"/>
          </a:xfrm>
          <a:prstGeom prst="line">
            <a:avLst/>
          </a:prstGeom>
        </p:spPr>
        <p:style>
          <a:lnRef idx="1">
            <a:schemeClr val="dk1"/>
          </a:lnRef>
          <a:fillRef idx="0">
            <a:schemeClr val="dk1"/>
          </a:fillRef>
          <a:effectRef idx="0">
            <a:schemeClr val="dk1"/>
          </a:effectRef>
          <a:fontRef idx="minor">
            <a:schemeClr val="tx1"/>
          </a:fontRef>
        </p:style>
      </p:cxnSp>
      <p:cxnSp>
        <p:nvCxnSpPr>
          <p:cNvPr id="11" name="Connecteur droit 10"/>
          <p:cNvCxnSpPr/>
          <p:nvPr/>
        </p:nvCxnSpPr>
        <p:spPr>
          <a:xfrm>
            <a:off x="4857906" y="5039238"/>
            <a:ext cx="650198" cy="40598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7496880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solidFill>
                  <a:schemeClr val="accent1"/>
                </a:solidFill>
                <a:latin typeface="Times New Roman" panose="02020603050405020304" pitchFamily="18" charset="0"/>
                <a:cs typeface="Times New Roman" panose="02020603050405020304" pitchFamily="18" charset="0"/>
              </a:rPr>
              <a:t>Onset/</a:t>
            </a:r>
            <a:r>
              <a:rPr lang="fr-FR" sz="2400" dirty="0" err="1" smtClean="0">
                <a:solidFill>
                  <a:schemeClr val="accent1"/>
                </a:solidFill>
                <a:latin typeface="Times New Roman" panose="02020603050405020304" pitchFamily="18" charset="0"/>
                <a:cs typeface="Times New Roman" panose="02020603050405020304" pitchFamily="18" charset="0"/>
              </a:rPr>
              <a:t>Koda</a:t>
            </a:r>
            <a:r>
              <a:rPr lang="fr-FR" sz="2400" dirty="0" smtClean="0">
                <a:solidFill>
                  <a:schemeClr val="accent1"/>
                </a:solidFill>
                <a:latin typeface="Times New Roman" panose="02020603050405020304" pitchFamily="18" charset="0"/>
                <a:cs typeface="Times New Roman" panose="02020603050405020304" pitchFamily="18" charset="0"/>
              </a:rPr>
              <a:t> beider Sprachen</a:t>
            </a:r>
            <a:endParaRPr lang="fr-FR" sz="2400" dirty="0">
              <a:solidFill>
                <a:schemeClr val="accent1"/>
              </a:solidFill>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1"/>
          </p:nvPr>
        </p:nvSpPr>
        <p:spPr>
          <a:xfrm>
            <a:off x="0" y="1600200"/>
            <a:ext cx="4495800" cy="5257800"/>
          </a:xfrm>
        </p:spPr>
        <p:txBody>
          <a:bodyPr>
            <a:normAutofit/>
          </a:bodyPr>
          <a:lstStyle/>
          <a:p>
            <a:pPr marL="0" indent="0" algn="ctr">
              <a:lnSpc>
                <a:spcPct val="150000"/>
              </a:lnSpc>
              <a:buNone/>
            </a:pPr>
            <a:r>
              <a:rPr lang="fr-FR" sz="1800" b="1" dirty="0" smtClean="0">
                <a:solidFill>
                  <a:srgbClr val="FF0000"/>
                </a:solidFill>
                <a:latin typeface="Times New Roman" panose="02020603050405020304" pitchFamily="18" charset="0"/>
                <a:cs typeface="Times New Roman" panose="02020603050405020304" pitchFamily="18" charset="0"/>
              </a:rPr>
              <a:t>Wolof</a:t>
            </a:r>
          </a:p>
          <a:p>
            <a:pPr>
              <a:lnSpc>
                <a:spcPct val="150000"/>
              </a:lnSpc>
              <a:buFont typeface="Courier New" panose="02070309020205020404" pitchFamily="49" charset="0"/>
              <a:buChar char="o"/>
            </a:pPr>
            <a:r>
              <a:rPr lang="fr-FR" sz="1800" dirty="0" smtClean="0">
                <a:latin typeface="Times New Roman" panose="02020603050405020304" pitchFamily="18" charset="0"/>
                <a:cs typeface="Times New Roman" panose="02020603050405020304" pitchFamily="18" charset="0"/>
              </a:rPr>
              <a:t>Der </a:t>
            </a:r>
            <a:r>
              <a:rPr lang="fr-FR" sz="1800" dirty="0" err="1" smtClean="0">
                <a:latin typeface="Times New Roman" panose="02020603050405020304" pitchFamily="18" charset="0"/>
                <a:cs typeface="Times New Roman" panose="02020603050405020304" pitchFamily="18" charset="0"/>
              </a:rPr>
              <a:t>mehr</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komplexe</a:t>
            </a:r>
            <a:r>
              <a:rPr lang="fr-FR" sz="1800" dirty="0" smtClean="0">
                <a:latin typeface="Times New Roman" panose="02020603050405020304" pitchFamily="18" charset="0"/>
                <a:cs typeface="Times New Roman" panose="02020603050405020304" pitchFamily="18" charset="0"/>
              </a:rPr>
              <a:t> Onset im Wolof </a:t>
            </a:r>
            <a:r>
              <a:rPr lang="fr-FR" sz="1800" dirty="0" err="1" smtClean="0">
                <a:latin typeface="Times New Roman" panose="02020603050405020304" pitchFamily="18" charset="0"/>
                <a:cs typeface="Times New Roman" panose="02020603050405020304" pitchFamily="18" charset="0"/>
              </a:rPr>
              <a:t>besteht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aus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Nasalkonsonant</a:t>
            </a:r>
            <a:r>
              <a:rPr lang="fr-FR" sz="1800" dirty="0" smtClean="0">
                <a:latin typeface="Times New Roman" panose="02020603050405020304" pitchFamily="18" charset="0"/>
                <a:cs typeface="Times New Roman" panose="02020603050405020304" pitchFamily="18" charset="0"/>
              </a:rPr>
              <a:t> und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Plosiv (mb; nd; </a:t>
            </a:r>
            <a:r>
              <a:rPr lang="fr-FR" sz="1800" dirty="0" err="1" smtClean="0">
                <a:latin typeface="Times New Roman" panose="02020603050405020304" pitchFamily="18" charset="0"/>
                <a:cs typeface="Times New Roman" panose="02020603050405020304" pitchFamily="18" charset="0"/>
              </a:rPr>
              <a:t>nj</a:t>
            </a:r>
            <a:r>
              <a:rPr lang="fr-FR" sz="1800" dirty="0" smtClean="0">
                <a:latin typeface="Times New Roman" panose="02020603050405020304" pitchFamily="18" charset="0"/>
                <a:cs typeface="Times New Roman" panose="02020603050405020304" pitchFamily="18" charset="0"/>
              </a:rPr>
              <a:t>) (vgl. </a:t>
            </a:r>
            <a:r>
              <a:rPr lang="de-DE" sz="1800" dirty="0">
                <a:latin typeface="Times New Roman" panose="02020603050405020304" pitchFamily="18" charset="0"/>
                <a:cs typeface="Times New Roman" panose="02020603050405020304" pitchFamily="18" charset="0"/>
              </a:rPr>
              <a:t>Ka (1994: S.77</a:t>
            </a:r>
            <a:r>
              <a:rPr lang="de-DE" sz="1800" dirty="0" smtClean="0">
                <a:latin typeface="Times New Roman" panose="02020603050405020304" pitchFamily="18" charset="0"/>
                <a:cs typeface="Times New Roman" panose="02020603050405020304" pitchFamily="18" charset="0"/>
              </a:rPr>
              <a:t>).</a:t>
            </a:r>
            <a:r>
              <a:rPr lang="fr-FR" sz="1800" dirty="0" smtClean="0">
                <a:latin typeface="Times New Roman" panose="02020603050405020304" pitchFamily="18" charset="0"/>
                <a:cs typeface="Times New Roman" panose="02020603050405020304" pitchFamily="18" charset="0"/>
              </a:rPr>
              <a:t> Diese </a:t>
            </a:r>
            <a:r>
              <a:rPr lang="fr-FR" sz="1800" dirty="0" err="1" smtClean="0">
                <a:latin typeface="Times New Roman" panose="02020603050405020304" pitchFamily="18" charset="0"/>
                <a:cs typeface="Times New Roman" panose="02020603050405020304" pitchFamily="18" charset="0"/>
              </a:rPr>
              <a:t>Verbindung</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sind</a:t>
            </a:r>
            <a:r>
              <a:rPr lang="fr-FR" sz="1800" dirty="0" smtClean="0">
                <a:latin typeface="Times New Roman" panose="02020603050405020304" pitchFamily="18" charset="0"/>
                <a:cs typeface="Times New Roman" panose="02020603050405020304" pitchFamily="18" charset="0"/>
              </a:rPr>
              <a:t> die </a:t>
            </a:r>
            <a:r>
              <a:rPr lang="fr-FR" sz="1800" dirty="0" err="1" smtClean="0">
                <a:latin typeface="Times New Roman" panose="02020603050405020304" pitchFamily="18" charset="0"/>
                <a:cs typeface="Times New Roman" panose="02020603050405020304" pitchFamily="18" charset="0"/>
              </a:rPr>
              <a:t>Pränasale</a:t>
            </a:r>
            <a:r>
              <a:rPr lang="fr-FR" sz="1800" dirty="0" smtClean="0">
                <a:latin typeface="Times New Roman" panose="02020603050405020304" pitchFamily="18" charset="0"/>
                <a:cs typeface="Times New Roman" panose="02020603050405020304" pitchFamily="18" charset="0"/>
              </a:rPr>
              <a:t> der Sprachen und werden als </a:t>
            </a:r>
            <a:r>
              <a:rPr lang="fr-FR" sz="1800" dirty="0" err="1" smtClean="0">
                <a:latin typeface="Times New Roman" panose="02020603050405020304" pitchFamily="18" charset="0"/>
                <a:cs typeface="Times New Roman" panose="02020603050405020304" pitchFamily="18" charset="0"/>
              </a:rPr>
              <a:t>monophonematisches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Phonem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bewertet</a:t>
            </a:r>
            <a:r>
              <a:rPr lang="fr-FR" sz="1800" dirty="0" smtClean="0">
                <a:latin typeface="Times New Roman" panose="02020603050405020304" pitchFamily="18" charset="0"/>
                <a:cs typeface="Times New Roman" panose="02020603050405020304" pitchFamily="18" charset="0"/>
              </a:rPr>
              <a:t>.  </a:t>
            </a:r>
          </a:p>
          <a:p>
            <a:pPr marL="0" indent="0">
              <a:lnSpc>
                <a:spcPct val="150000"/>
              </a:lnSpc>
              <a:buNone/>
            </a:pPr>
            <a:r>
              <a:rPr lang="fr-FR" sz="1800" dirty="0" err="1" smtClean="0">
                <a:latin typeface="Times New Roman" panose="02020603050405020304" pitchFamily="18" charset="0"/>
                <a:cs typeface="Times New Roman" panose="02020603050405020304" pitchFamily="18" charset="0"/>
              </a:rPr>
              <a:t>Beispiel</a:t>
            </a:r>
            <a:r>
              <a:rPr lang="fr-FR" sz="1800" dirty="0" smtClean="0">
                <a:latin typeface="Times New Roman" panose="02020603050405020304" pitchFamily="18" charset="0"/>
                <a:cs typeface="Times New Roman" panose="02020603050405020304" pitchFamily="18" charset="0"/>
              </a:rPr>
              <a:t>: </a:t>
            </a:r>
            <a:r>
              <a:rPr lang="fr-FR" sz="1800" i="1" dirty="0" err="1" smtClean="0">
                <a:latin typeface="Times New Roman" panose="02020603050405020304" pitchFamily="18" charset="0"/>
                <a:cs typeface="Times New Roman" panose="02020603050405020304" pitchFamily="18" charset="0"/>
              </a:rPr>
              <a:t>ndox</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Wasser</a:t>
            </a:r>
            <a:r>
              <a:rPr lang="fr-FR" sz="1800" dirty="0" smtClean="0">
                <a:latin typeface="Times New Roman" panose="02020603050405020304" pitchFamily="18" charset="0"/>
                <a:cs typeface="Times New Roman" panose="02020603050405020304" pitchFamily="18" charset="0"/>
              </a:rPr>
              <a:t>’; </a:t>
            </a:r>
            <a:r>
              <a:rPr lang="fr-FR" sz="1800" i="1" dirty="0" err="1" smtClean="0">
                <a:latin typeface="Times New Roman" panose="02020603050405020304" pitchFamily="18" charset="0"/>
                <a:cs typeface="Times New Roman" panose="02020603050405020304" pitchFamily="18" charset="0"/>
              </a:rPr>
              <a:t>mbam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Esel</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njekk</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erste</a:t>
            </a:r>
            <a:r>
              <a:rPr lang="fr-FR" sz="1800" dirty="0" smtClean="0">
                <a:latin typeface="Times New Roman" panose="02020603050405020304" pitchFamily="18" charset="0"/>
                <a:cs typeface="Times New Roman" panose="02020603050405020304" pitchFamily="18" charset="0"/>
              </a:rPr>
              <a:t> sein’</a:t>
            </a:r>
          </a:p>
          <a:p>
            <a:pPr algn="just">
              <a:buFont typeface="Courier New" panose="02070309020205020404" pitchFamily="49" charset="0"/>
              <a:buChar char="o"/>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keine </a:t>
            </a:r>
            <a:r>
              <a:rPr lang="fr-FR" sz="1800" dirty="0" err="1" smtClean="0">
                <a:latin typeface="Times New Roman" panose="02020603050405020304" pitchFamily="18" charset="0"/>
                <a:cs typeface="Times New Roman" panose="02020603050405020304" pitchFamily="18" charset="0"/>
              </a:rPr>
              <a:t>Verbindung</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zwischen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zwei</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unterschiedlichen</a:t>
            </a:r>
            <a:r>
              <a:rPr lang="fr-FR" sz="1800" dirty="0" smtClean="0">
                <a:latin typeface="Times New Roman" panose="02020603050405020304" pitchFamily="18" charset="0"/>
                <a:cs typeface="Times New Roman" panose="02020603050405020304" pitchFamily="18" charset="0"/>
              </a:rPr>
              <a:t> Konsonanten </a:t>
            </a:r>
            <a:r>
              <a:rPr lang="fr-FR" sz="1800" dirty="0" err="1" smtClean="0">
                <a:latin typeface="Times New Roman" panose="02020603050405020304" pitchFamily="18" charset="0"/>
                <a:cs typeface="Times New Roman" panose="02020603050405020304" pitchFamily="18" charset="0"/>
              </a:rPr>
              <a:t>wie</a:t>
            </a:r>
            <a:r>
              <a:rPr lang="fr-FR" sz="1800" dirty="0" smtClean="0">
                <a:latin typeface="Times New Roman" panose="02020603050405020304" pitchFamily="18" charset="0"/>
                <a:cs typeface="Times New Roman" panose="02020603050405020304" pitchFamily="18" charset="0"/>
              </a:rPr>
              <a:t> z.B.[</a:t>
            </a:r>
            <a:r>
              <a:rPr lang="fr-FR" sz="1800" dirty="0" err="1" smtClean="0">
                <a:latin typeface="Times New Roman" panose="02020603050405020304" pitchFamily="18" charset="0"/>
                <a:cs typeface="Times New Roman" panose="02020603050405020304" pitchFamily="18" charset="0"/>
              </a:rPr>
              <a:t>f+l</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b+r</a:t>
            </a:r>
            <a:r>
              <a:rPr lang="fr-FR" sz="1800" dirty="0" smtClean="0">
                <a:latin typeface="Times New Roman" panose="02020603050405020304" pitchFamily="18" charset="0"/>
                <a:cs typeface="Times New Roman" panose="02020603050405020304" pitchFamily="18" charset="0"/>
              </a:rPr>
              <a:t>] etc. </a:t>
            </a:r>
            <a:r>
              <a:rPr lang="fr-FR" sz="1800" dirty="0" err="1" smtClean="0">
                <a:latin typeface="Times New Roman" panose="02020603050405020304" pitchFamily="18" charset="0"/>
                <a:cs typeface="Times New Roman" panose="02020603050405020304" pitchFamily="18" charset="0"/>
              </a:rPr>
              <a:t>ist</a:t>
            </a:r>
            <a:r>
              <a:rPr lang="fr-FR" sz="1800" dirty="0" smtClean="0">
                <a:latin typeface="Times New Roman" panose="02020603050405020304" pitchFamily="18" charset="0"/>
                <a:cs typeface="Times New Roman" panose="02020603050405020304" pitchFamily="18" charset="0"/>
              </a:rPr>
              <a:t> im Silbenonset </a:t>
            </a:r>
            <a:r>
              <a:rPr lang="fr-FR" sz="1800" dirty="0" err="1" smtClean="0">
                <a:latin typeface="Times New Roman" panose="02020603050405020304" pitchFamily="18" charset="0"/>
                <a:cs typeface="Times New Roman" panose="02020603050405020304" pitchFamily="18" charset="0"/>
              </a:rPr>
              <a:t>erlaubt</a:t>
            </a:r>
            <a:r>
              <a:rPr lang="fr-FR" sz="1800" dirty="0" smtClean="0">
                <a:latin typeface="Times New Roman" panose="02020603050405020304" pitchFamily="18" charset="0"/>
                <a:cs typeface="Times New Roman" panose="02020603050405020304" pitchFamily="18" charset="0"/>
              </a:rPr>
              <a:t>. </a:t>
            </a:r>
            <a:endParaRPr lang="fr-FR" sz="1800" dirty="0">
              <a:latin typeface="Times New Roman" panose="02020603050405020304" pitchFamily="18" charset="0"/>
              <a:cs typeface="Times New Roman" panose="02020603050405020304" pitchFamily="18" charset="0"/>
            </a:endParaRPr>
          </a:p>
        </p:txBody>
      </p:sp>
      <p:sp>
        <p:nvSpPr>
          <p:cNvPr id="5" name="Espace réservé du contenu 4"/>
          <p:cNvSpPr>
            <a:spLocks noGrp="1"/>
          </p:cNvSpPr>
          <p:nvPr>
            <p:ph sz="half" idx="2"/>
          </p:nvPr>
        </p:nvSpPr>
        <p:spPr>
          <a:xfrm>
            <a:off x="4648200" y="1600200"/>
            <a:ext cx="4495800" cy="5257800"/>
          </a:xfrm>
        </p:spPr>
        <p:txBody>
          <a:bodyPr>
            <a:normAutofit/>
          </a:bodyPr>
          <a:lstStyle/>
          <a:p>
            <a:pPr marL="0" indent="0" algn="ctr">
              <a:buNone/>
            </a:pPr>
            <a:r>
              <a:rPr lang="fr-FR" sz="1800" dirty="0" smtClean="0">
                <a:solidFill>
                  <a:srgbClr val="00B050"/>
                </a:solidFill>
                <a:latin typeface="Times New Roman" panose="02020603050405020304" pitchFamily="18" charset="0"/>
                <a:cs typeface="Times New Roman" panose="02020603050405020304" pitchFamily="18" charset="0"/>
              </a:rPr>
              <a:t>Deutsch</a:t>
            </a:r>
          </a:p>
          <a:p>
            <a:pPr algn="just">
              <a:lnSpc>
                <a:spcPct val="150000"/>
              </a:lnSpc>
              <a:buFont typeface="Wingdings" panose="05000000000000000000" pitchFamily="2" charset="2"/>
              <a:buChar char="§"/>
            </a:pPr>
            <a:r>
              <a:rPr lang="fr-FR" sz="1800" dirty="0" smtClean="0">
                <a:latin typeface="Times New Roman" panose="02020603050405020304" pitchFamily="18" charset="0"/>
                <a:cs typeface="Times New Roman" panose="02020603050405020304" pitchFamily="18" charset="0"/>
              </a:rPr>
              <a:t> Im </a:t>
            </a:r>
            <a:r>
              <a:rPr lang="fr-FR" sz="1800" dirty="0" err="1" smtClean="0">
                <a:latin typeface="Times New Roman" panose="02020603050405020304" pitchFamily="18" charset="0"/>
                <a:cs typeface="Times New Roman" panose="02020603050405020304" pitchFamily="18" charset="0"/>
              </a:rPr>
              <a:t>Gegensatz</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zum</a:t>
            </a:r>
            <a:r>
              <a:rPr lang="fr-FR" sz="1800" dirty="0" smtClean="0">
                <a:latin typeface="Times New Roman" panose="02020603050405020304" pitchFamily="18" charset="0"/>
                <a:cs typeface="Times New Roman" panose="02020603050405020304" pitchFamily="18" charset="0"/>
              </a:rPr>
              <a:t> Wolof kann </a:t>
            </a:r>
            <a:r>
              <a:rPr lang="fr-FR" sz="1800" dirty="0" err="1" smtClean="0">
                <a:latin typeface="Times New Roman" panose="02020603050405020304" pitchFamily="18" charset="0"/>
                <a:cs typeface="Times New Roman" panose="02020603050405020304" pitchFamily="18" charset="0"/>
              </a:rPr>
              <a:t>zwei</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unterschiedlichen</a:t>
            </a:r>
            <a:r>
              <a:rPr lang="fr-FR" sz="1800" dirty="0" smtClean="0">
                <a:latin typeface="Times New Roman" panose="02020603050405020304" pitchFamily="18" charset="0"/>
                <a:cs typeface="Times New Roman" panose="02020603050405020304" pitchFamily="18" charset="0"/>
              </a:rPr>
              <a:t> Konsonanten in </a:t>
            </a:r>
            <a:r>
              <a:rPr lang="fr-FR" sz="1800" dirty="0" err="1" smtClean="0">
                <a:latin typeface="Times New Roman" panose="02020603050405020304" pitchFamily="18" charset="0"/>
                <a:cs typeface="Times New Roman" panose="02020603050405020304" pitchFamily="18" charset="0"/>
              </a:rPr>
              <a:t>dieser</a:t>
            </a:r>
            <a:r>
              <a:rPr lang="fr-FR" sz="1800" dirty="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Silbenposition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vorkommen</a:t>
            </a:r>
            <a:r>
              <a:rPr lang="fr-FR" sz="1800" dirty="0" smtClean="0">
                <a:latin typeface="Times New Roman" panose="02020603050405020304" pitchFamily="18" charset="0"/>
                <a:cs typeface="Times New Roman" panose="02020603050405020304" pitchFamily="18" charset="0"/>
              </a:rPr>
              <a:t> z.B. </a:t>
            </a:r>
            <a:r>
              <a:rPr lang="fr-FR" sz="1800" i="1" dirty="0" err="1" smtClean="0">
                <a:solidFill>
                  <a:srgbClr val="00B050"/>
                </a:solidFill>
                <a:latin typeface="Times New Roman" panose="02020603050405020304" pitchFamily="18" charset="0"/>
                <a:cs typeface="Times New Roman" panose="02020603050405020304" pitchFamily="18" charset="0"/>
              </a:rPr>
              <a:t>Pl</a:t>
            </a:r>
            <a:r>
              <a:rPr lang="fr-FR" sz="1800" i="1" dirty="0" err="1" smtClean="0">
                <a:latin typeface="Times New Roman" panose="02020603050405020304" pitchFamily="18" charset="0"/>
                <a:cs typeface="Times New Roman" panose="02020603050405020304" pitchFamily="18" charset="0"/>
              </a:rPr>
              <a:t>atz</a:t>
            </a:r>
            <a:r>
              <a:rPr lang="fr-FR" sz="1800" dirty="0" smtClean="0">
                <a:latin typeface="Times New Roman" panose="02020603050405020304" pitchFamily="18" charset="0"/>
                <a:cs typeface="Times New Roman" panose="02020603050405020304" pitchFamily="18" charset="0"/>
              </a:rPr>
              <a:t>, </a:t>
            </a:r>
            <a:r>
              <a:rPr lang="fr-FR" sz="1800" i="1" dirty="0" err="1" smtClean="0">
                <a:solidFill>
                  <a:srgbClr val="00B050"/>
                </a:solidFill>
                <a:latin typeface="Times New Roman" panose="02020603050405020304" pitchFamily="18" charset="0"/>
                <a:cs typeface="Times New Roman" panose="02020603050405020304" pitchFamily="18" charset="0"/>
              </a:rPr>
              <a:t>fl</a:t>
            </a:r>
            <a:r>
              <a:rPr lang="fr-FR" sz="1800" i="1" dirty="0" err="1" smtClean="0">
                <a:latin typeface="Times New Roman" panose="02020603050405020304" pitchFamily="18" charset="0"/>
                <a:cs typeface="Times New Roman" panose="02020603050405020304" pitchFamily="18" charset="0"/>
              </a:rPr>
              <a:t>iegen</a:t>
            </a:r>
            <a:r>
              <a:rPr lang="fr-FR" sz="1800" dirty="0" smtClean="0">
                <a:latin typeface="Times New Roman" panose="02020603050405020304" pitchFamily="18" charset="0"/>
                <a:cs typeface="Times New Roman" panose="02020603050405020304" pitchFamily="18" charset="0"/>
              </a:rPr>
              <a:t>, </a:t>
            </a:r>
            <a:r>
              <a:rPr lang="fr-FR" sz="1800" i="1" dirty="0" err="1" smtClean="0">
                <a:solidFill>
                  <a:srgbClr val="00B050"/>
                </a:solidFill>
                <a:latin typeface="Times New Roman" panose="02020603050405020304" pitchFamily="18" charset="0"/>
                <a:cs typeface="Times New Roman" panose="02020603050405020304" pitchFamily="18" charset="0"/>
              </a:rPr>
              <a:t>br</a:t>
            </a:r>
            <a:r>
              <a:rPr lang="fr-FR" sz="1800" i="1" dirty="0" err="1" smtClean="0">
                <a:latin typeface="Times New Roman" panose="02020603050405020304" pitchFamily="18" charset="0"/>
                <a:cs typeface="Times New Roman" panose="02020603050405020304" pitchFamily="18" charset="0"/>
              </a:rPr>
              <a:t>ennen</a:t>
            </a:r>
            <a:endParaRPr lang="fr-FR" sz="1800" i="1" dirty="0" smtClean="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
            </a:pPr>
            <a:r>
              <a:rPr lang="fr-FR" sz="1800" i="1"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bis </a:t>
            </a:r>
            <a:r>
              <a:rPr lang="fr-FR" sz="1800" dirty="0" err="1" smtClean="0">
                <a:latin typeface="Times New Roman" panose="02020603050405020304" pitchFamily="18" charset="0"/>
                <a:cs typeface="Times New Roman" panose="02020603050405020304" pitchFamily="18" charset="0"/>
              </a:rPr>
              <a:t>drei</a:t>
            </a:r>
            <a:r>
              <a:rPr lang="fr-FR" sz="1800" dirty="0" smtClean="0">
                <a:latin typeface="Times New Roman" panose="02020603050405020304" pitchFamily="18" charset="0"/>
                <a:cs typeface="Times New Roman" panose="02020603050405020304" pitchFamily="18" charset="0"/>
              </a:rPr>
              <a:t> Konsonanten </a:t>
            </a:r>
            <a:r>
              <a:rPr lang="fr-FR" sz="1800" dirty="0" err="1" smtClean="0">
                <a:latin typeface="Times New Roman" panose="02020603050405020304" pitchFamily="18" charset="0"/>
                <a:cs typeface="Times New Roman" panose="02020603050405020304" pitchFamily="18" charset="0"/>
              </a:rPr>
              <a:t>können</a:t>
            </a:r>
            <a:r>
              <a:rPr lang="fr-FR" sz="1800" dirty="0" smtClean="0">
                <a:latin typeface="Times New Roman" panose="02020603050405020304" pitchFamily="18" charset="0"/>
                <a:cs typeface="Times New Roman" panose="02020603050405020304" pitchFamily="18" charset="0"/>
              </a:rPr>
              <a:t> in </a:t>
            </a:r>
            <a:r>
              <a:rPr lang="fr-FR" sz="1800" dirty="0" err="1" smtClean="0">
                <a:latin typeface="Times New Roman" panose="02020603050405020304" pitchFamily="18" charset="0"/>
                <a:cs typeface="Times New Roman" panose="02020603050405020304" pitchFamily="18" charset="0"/>
              </a:rPr>
              <a:t>dieser</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Silbenposition</a:t>
            </a:r>
            <a:r>
              <a:rPr lang="fr-FR" sz="1800" dirty="0" smtClean="0">
                <a:latin typeface="Times New Roman" panose="02020603050405020304" pitchFamily="18" charset="0"/>
                <a:cs typeface="Times New Roman" panose="02020603050405020304" pitchFamily="18" charset="0"/>
              </a:rPr>
              <a:t> im Deutschen </a:t>
            </a:r>
            <a:r>
              <a:rPr lang="fr-FR" sz="1800" dirty="0" err="1" smtClean="0">
                <a:latin typeface="Times New Roman" panose="02020603050405020304" pitchFamily="18" charset="0"/>
                <a:cs typeface="Times New Roman" panose="02020603050405020304" pitchFamily="18" charset="0"/>
              </a:rPr>
              <a:t>auftreten</a:t>
            </a:r>
            <a:r>
              <a:rPr lang="fr-FR"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(vgl</a:t>
            </a:r>
            <a:r>
              <a:rPr lang="de-DE" sz="1800" dirty="0">
                <a:latin typeface="Times New Roman" panose="02020603050405020304" pitchFamily="18" charset="0"/>
                <a:cs typeface="Times New Roman" panose="02020603050405020304" pitchFamily="18" charset="0"/>
              </a:rPr>
              <a:t>. Hall 1992: S.68f</a:t>
            </a:r>
            <a:r>
              <a:rPr lang="de-DE" sz="1800" dirty="0" smtClean="0">
                <a:latin typeface="Times New Roman" panose="02020603050405020304" pitchFamily="18" charset="0"/>
                <a:cs typeface="Times New Roman" panose="02020603050405020304" pitchFamily="18" charset="0"/>
              </a:rPr>
              <a:t>.) z.B. </a:t>
            </a:r>
            <a:r>
              <a:rPr lang="de-DE" sz="1800" i="1" dirty="0" smtClean="0">
                <a:solidFill>
                  <a:srgbClr val="00B050"/>
                </a:solidFill>
                <a:latin typeface="Times New Roman" panose="02020603050405020304" pitchFamily="18" charset="0"/>
                <a:cs typeface="Times New Roman" panose="02020603050405020304" pitchFamily="18" charset="0"/>
              </a:rPr>
              <a:t>Spr</a:t>
            </a:r>
            <a:r>
              <a:rPr lang="de-DE" sz="1800" i="1" dirty="0" smtClean="0">
                <a:latin typeface="Times New Roman" panose="02020603050405020304" pitchFamily="18" charset="0"/>
                <a:cs typeface="Times New Roman" panose="02020603050405020304" pitchFamily="18" charset="0"/>
              </a:rPr>
              <a:t>ung</a:t>
            </a:r>
            <a:r>
              <a:rPr lang="de-DE" sz="1800" dirty="0" smtClean="0">
                <a:latin typeface="Times New Roman" panose="02020603050405020304" pitchFamily="18" charset="0"/>
                <a:cs typeface="Times New Roman" panose="02020603050405020304" pitchFamily="18" charset="0"/>
              </a:rPr>
              <a:t>; </a:t>
            </a:r>
            <a:r>
              <a:rPr lang="de-DE" sz="1800" i="1" dirty="0" smtClean="0">
                <a:solidFill>
                  <a:srgbClr val="00B050"/>
                </a:solidFill>
                <a:latin typeface="Times New Roman" panose="02020603050405020304" pitchFamily="18" charset="0"/>
                <a:cs typeface="Times New Roman" panose="02020603050405020304" pitchFamily="18" charset="0"/>
              </a:rPr>
              <a:t>Str</a:t>
            </a:r>
            <a:r>
              <a:rPr lang="de-DE" sz="1800" i="1" dirty="0" smtClean="0">
                <a:latin typeface="Times New Roman" panose="02020603050405020304" pitchFamily="18" charset="0"/>
                <a:cs typeface="Times New Roman" panose="02020603050405020304" pitchFamily="18" charset="0"/>
              </a:rPr>
              <a:t>and</a:t>
            </a:r>
            <a:r>
              <a:rPr lang="de-DE" sz="1800" dirty="0" smtClean="0">
                <a:latin typeface="Times New Roman" panose="02020603050405020304" pitchFamily="18" charset="0"/>
                <a:cs typeface="Times New Roman" panose="02020603050405020304" pitchFamily="18" charset="0"/>
              </a:rPr>
              <a:t>.</a:t>
            </a:r>
            <a:endParaRPr lang="fr-FR" sz="1800" b="1" dirty="0">
              <a:latin typeface="Times New Roman" panose="02020603050405020304" pitchFamily="18" charset="0"/>
              <a:cs typeface="Times New Roman" panose="02020603050405020304" pitchFamily="18" charset="0"/>
            </a:endParaRPr>
          </a:p>
          <a:p>
            <a:pPr marL="0" indent="0">
              <a:buNone/>
            </a:pPr>
            <a:endParaRPr lang="fr-FR" sz="1800" i="1" dirty="0" smtClean="0">
              <a:latin typeface="Times New Roman" panose="02020603050405020304" pitchFamily="18" charset="0"/>
              <a:cs typeface="Times New Roman" panose="02020603050405020304" pitchFamily="18" charset="0"/>
            </a:endParaRPr>
          </a:p>
          <a:p>
            <a:pPr marL="0" indent="0" algn="ctr">
              <a:buNone/>
            </a:pPr>
            <a:endParaRPr lang="fr-FR" sz="1800" dirty="0" smtClean="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40351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1"/>
                </a:solidFill>
                <a:latin typeface="Times New Roman" panose="02020603050405020304" pitchFamily="18" charset="0"/>
                <a:cs typeface="Times New Roman" panose="02020603050405020304" pitchFamily="18" charset="0"/>
              </a:rPr>
              <a:t>Onset/</a:t>
            </a:r>
            <a:r>
              <a:rPr lang="fr-FR" sz="2400" dirty="0" err="1">
                <a:solidFill>
                  <a:schemeClr val="accent1"/>
                </a:solidFill>
                <a:latin typeface="Times New Roman" panose="02020603050405020304" pitchFamily="18" charset="0"/>
                <a:cs typeface="Times New Roman" panose="02020603050405020304" pitchFamily="18" charset="0"/>
              </a:rPr>
              <a:t>Koda</a:t>
            </a:r>
            <a:r>
              <a:rPr lang="fr-FR" sz="2400" dirty="0">
                <a:solidFill>
                  <a:schemeClr val="accent1"/>
                </a:solidFill>
                <a:latin typeface="Times New Roman" panose="02020603050405020304" pitchFamily="18" charset="0"/>
                <a:cs typeface="Times New Roman" panose="02020603050405020304" pitchFamily="18" charset="0"/>
              </a:rPr>
              <a:t> beider Sprachen</a:t>
            </a:r>
            <a:endParaRPr lang="fr-FR" sz="2400" dirty="0"/>
          </a:p>
        </p:txBody>
      </p:sp>
      <p:sp>
        <p:nvSpPr>
          <p:cNvPr id="3" name="Espace réservé du contenu 2"/>
          <p:cNvSpPr>
            <a:spLocks noGrp="1"/>
          </p:cNvSpPr>
          <p:nvPr>
            <p:ph sz="half" idx="1"/>
          </p:nvPr>
        </p:nvSpPr>
        <p:spPr>
          <a:xfrm>
            <a:off x="0" y="1600200"/>
            <a:ext cx="4495800" cy="5257800"/>
          </a:xfrm>
        </p:spPr>
        <p:txBody>
          <a:bodyPr>
            <a:normAutofit/>
          </a:bodyPr>
          <a:lstStyle/>
          <a:p>
            <a:pPr marL="0" indent="0" algn="ctr">
              <a:buNone/>
            </a:pPr>
            <a:r>
              <a:rPr lang="fr-FR" sz="1800" b="1" dirty="0" smtClean="0">
                <a:solidFill>
                  <a:srgbClr val="FF0000"/>
                </a:solidFill>
                <a:latin typeface="Times New Roman" panose="02020603050405020304" pitchFamily="18" charset="0"/>
                <a:cs typeface="Times New Roman" panose="02020603050405020304" pitchFamily="18" charset="0"/>
              </a:rPr>
              <a:t>Wolof</a:t>
            </a:r>
          </a:p>
          <a:p>
            <a:pPr>
              <a:lnSpc>
                <a:spcPct val="150000"/>
              </a:lnSpc>
              <a:buFont typeface="Wingdings" panose="05000000000000000000" pitchFamily="2" charset="2"/>
              <a:buChar char="v"/>
            </a:pPr>
            <a:r>
              <a:rPr lang="fr-FR" sz="1800" dirty="0" smtClean="0">
                <a:latin typeface="Times New Roman" panose="02020603050405020304" pitchFamily="18" charset="0"/>
                <a:cs typeface="Times New Roman" panose="02020603050405020304" pitchFamily="18" charset="0"/>
              </a:rPr>
              <a:t> die </a:t>
            </a:r>
            <a:r>
              <a:rPr lang="fr-FR" sz="1800" dirty="0" err="1" smtClean="0">
                <a:latin typeface="Times New Roman" panose="02020603050405020304" pitchFamily="18" charset="0"/>
                <a:cs typeface="Times New Roman" panose="02020603050405020304" pitchFamily="18" charset="0"/>
              </a:rPr>
              <a:t>mehr</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komplexe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Koda</a:t>
            </a:r>
            <a:r>
              <a:rPr lang="fr-FR" sz="1800" dirty="0" smtClean="0">
                <a:latin typeface="Times New Roman" panose="02020603050405020304" pitchFamily="18" charset="0"/>
                <a:cs typeface="Times New Roman" panose="02020603050405020304" pitchFamily="18" charset="0"/>
              </a:rPr>
              <a:t> des Wolof </a:t>
            </a:r>
            <a:r>
              <a:rPr lang="fr-FR" sz="1800" dirty="0" err="1" smtClean="0">
                <a:latin typeface="Times New Roman" panose="02020603050405020304" pitchFamily="18" charset="0"/>
                <a:cs typeface="Times New Roman" panose="02020603050405020304" pitchFamily="18" charset="0"/>
              </a:rPr>
              <a:t>besteht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aus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Pränasal oder </a:t>
            </a:r>
            <a:r>
              <a:rPr lang="fr-FR" sz="1800" dirty="0" err="1" smtClean="0">
                <a:latin typeface="Times New Roman" panose="02020603050405020304" pitchFamily="18" charset="0"/>
                <a:cs typeface="Times New Roman" panose="02020603050405020304" pitchFamily="18" charset="0"/>
              </a:rPr>
              <a:t>aus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Konsonantengeminat. </a:t>
            </a:r>
          </a:p>
          <a:p>
            <a:pPr marL="0" indent="0">
              <a:lnSpc>
                <a:spcPct val="150000"/>
              </a:lnSpc>
              <a:buNone/>
            </a:pPr>
            <a:r>
              <a:rPr lang="fr-FR" sz="1800" dirty="0" err="1" smtClean="0">
                <a:latin typeface="Times New Roman" panose="02020603050405020304" pitchFamily="18" charset="0"/>
                <a:cs typeface="Times New Roman" panose="02020603050405020304" pitchFamily="18" charset="0"/>
              </a:rPr>
              <a:t>Beispiel</a:t>
            </a:r>
            <a:r>
              <a:rPr lang="fr-FR" sz="1800" dirty="0" smtClean="0">
                <a:latin typeface="Times New Roman" panose="02020603050405020304" pitchFamily="18" charset="0"/>
                <a:cs typeface="Times New Roman" panose="02020603050405020304" pitchFamily="18" charset="0"/>
              </a:rPr>
              <a:t>: </a:t>
            </a:r>
            <a:r>
              <a:rPr lang="fr-FR" sz="1800" i="1" dirty="0" err="1" smtClean="0">
                <a:latin typeface="Times New Roman" panose="02020603050405020304" pitchFamily="18" charset="0"/>
                <a:cs typeface="Times New Roman" panose="02020603050405020304" pitchFamily="18" charset="0"/>
              </a:rPr>
              <a:t>bind</a:t>
            </a:r>
            <a:r>
              <a:rPr lang="fr-FR" sz="1800" dirty="0" smtClean="0">
                <a:latin typeface="Times New Roman" panose="02020603050405020304" pitchFamily="18" charset="0"/>
                <a:cs typeface="Times New Roman" panose="02020603050405020304" pitchFamily="18" charset="0"/>
              </a:rPr>
              <a:t> ‘schreiben’ </a:t>
            </a:r>
            <a:r>
              <a:rPr lang="fr-FR" sz="1800" i="1" dirty="0" smtClean="0">
                <a:latin typeface="Times New Roman" panose="02020603050405020304" pitchFamily="18" charset="0"/>
                <a:cs typeface="Times New Roman" panose="02020603050405020304" pitchFamily="18" charset="0"/>
              </a:rPr>
              <a:t>nëbb</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verbergen</a:t>
            </a:r>
            <a:r>
              <a:rPr lang="fr-FR" sz="1800" dirty="0" smtClean="0">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v"/>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keine </a:t>
            </a:r>
            <a:r>
              <a:rPr lang="fr-FR" sz="1800" dirty="0" err="1" smtClean="0">
                <a:latin typeface="Times New Roman" panose="02020603050405020304" pitchFamily="18" charset="0"/>
                <a:cs typeface="Times New Roman" panose="02020603050405020304" pitchFamily="18" charset="0"/>
              </a:rPr>
              <a:t>Koda</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aus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unterschiedlichen</a:t>
            </a:r>
            <a:r>
              <a:rPr lang="fr-FR" sz="1800" dirty="0" smtClean="0">
                <a:latin typeface="Times New Roman" panose="02020603050405020304" pitchFamily="18" charset="0"/>
                <a:cs typeface="Times New Roman" panose="02020603050405020304" pitchFamily="18" charset="0"/>
              </a:rPr>
              <a:t> Konsonanten </a:t>
            </a:r>
            <a:r>
              <a:rPr lang="fr-FR" sz="1800" dirty="0" err="1" smtClean="0">
                <a:latin typeface="Times New Roman" panose="02020603050405020304" pitchFamily="18" charset="0"/>
                <a:cs typeface="Times New Roman" panose="02020603050405020304" pitchFamily="18" charset="0"/>
              </a:rPr>
              <a:t>wie</a:t>
            </a:r>
            <a:r>
              <a:rPr lang="fr-FR" sz="1800" dirty="0" smtClean="0">
                <a:latin typeface="Times New Roman" panose="02020603050405020304" pitchFamily="18" charset="0"/>
                <a:cs typeface="Times New Roman" panose="02020603050405020304" pitchFamily="18" charset="0"/>
              </a:rPr>
              <a:t> z.B. [-</a:t>
            </a:r>
            <a:r>
              <a:rPr lang="fr-FR" sz="1800" dirty="0" err="1" smtClean="0">
                <a:latin typeface="Times New Roman" panose="02020603050405020304" pitchFamily="18" charset="0"/>
                <a:cs typeface="Times New Roman" panose="02020603050405020304" pitchFamily="18" charset="0"/>
              </a:rPr>
              <a:t>p+t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f+t</a:t>
            </a:r>
            <a:r>
              <a:rPr lang="fr-FR" sz="1800" dirty="0" smtClean="0">
                <a:latin typeface="Times New Roman" panose="02020603050405020304" pitchFamily="18" charset="0"/>
                <a:cs typeface="Times New Roman" panose="02020603050405020304" pitchFamily="18" charset="0"/>
              </a:rPr>
              <a:t>] etc. </a:t>
            </a:r>
            <a:r>
              <a:rPr lang="fr-FR" sz="1800" dirty="0" err="1" smtClean="0">
                <a:latin typeface="Times New Roman" panose="02020603050405020304" pitchFamily="18" charset="0"/>
                <a:cs typeface="Times New Roman" panose="02020603050405020304" pitchFamily="18" charset="0"/>
              </a:rPr>
              <a:t>ist</a:t>
            </a:r>
            <a:r>
              <a:rPr lang="fr-FR" sz="1800" dirty="0" smtClean="0">
                <a:latin typeface="Times New Roman" panose="02020603050405020304" pitchFamily="18" charset="0"/>
                <a:cs typeface="Times New Roman" panose="02020603050405020304" pitchFamily="18" charset="0"/>
              </a:rPr>
              <a:t> in </a:t>
            </a:r>
            <a:r>
              <a:rPr lang="fr-FR" sz="1800" dirty="0" err="1" smtClean="0">
                <a:latin typeface="Times New Roman" panose="02020603050405020304" pitchFamily="18" charset="0"/>
                <a:cs typeface="Times New Roman" panose="02020603050405020304" pitchFamily="18" charset="0"/>
              </a:rPr>
              <a:t>dieser</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Silbenposition</a:t>
            </a:r>
            <a:r>
              <a:rPr lang="fr-FR" sz="1800" dirty="0" smtClean="0">
                <a:latin typeface="Times New Roman" panose="02020603050405020304" pitchFamily="18" charset="0"/>
                <a:cs typeface="Times New Roman" panose="02020603050405020304" pitchFamily="18" charset="0"/>
              </a:rPr>
              <a:t> im Wolof </a:t>
            </a:r>
            <a:r>
              <a:rPr lang="fr-FR" sz="1800" dirty="0" err="1" smtClean="0">
                <a:latin typeface="Times New Roman" panose="02020603050405020304" pitchFamily="18" charset="0"/>
                <a:cs typeface="Times New Roman" panose="02020603050405020304" pitchFamily="18" charset="0"/>
              </a:rPr>
              <a:t>erlaubt</a:t>
            </a:r>
            <a:r>
              <a:rPr lang="fr-FR" sz="1800" dirty="0" smtClean="0">
                <a:latin typeface="Times New Roman" panose="02020603050405020304" pitchFamily="18" charset="0"/>
                <a:cs typeface="Times New Roman" panose="02020603050405020304" pitchFamily="18" charset="0"/>
              </a:rPr>
              <a:t> (vgl. Ka 1994; Ngom 2003). </a:t>
            </a:r>
            <a:endParaRPr lang="fr-FR" sz="1800"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a:xfrm>
            <a:off x="4648200" y="1600200"/>
            <a:ext cx="4495800" cy="5257800"/>
          </a:xfrm>
        </p:spPr>
        <p:txBody>
          <a:bodyPr>
            <a:normAutofit/>
          </a:bodyPr>
          <a:lstStyle/>
          <a:p>
            <a:pPr marL="0" indent="0" algn="ctr">
              <a:lnSpc>
                <a:spcPct val="150000"/>
              </a:lnSpc>
              <a:buNone/>
            </a:pPr>
            <a:r>
              <a:rPr lang="fr-FR" sz="1800" dirty="0" smtClean="0">
                <a:solidFill>
                  <a:schemeClr val="accent5"/>
                </a:solidFill>
                <a:latin typeface="Times New Roman" panose="02020603050405020304" pitchFamily="18" charset="0"/>
                <a:cs typeface="Times New Roman" panose="02020603050405020304" pitchFamily="18" charset="0"/>
              </a:rPr>
              <a:t>Deutsch</a:t>
            </a:r>
          </a:p>
          <a:p>
            <a:pPr algn="just">
              <a:lnSpc>
                <a:spcPct val="150000"/>
              </a:lnSpc>
              <a:buFont typeface="Wingdings" panose="05000000000000000000" pitchFamily="2" charset="2"/>
              <a:buChar char="ü"/>
            </a:pP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komplexe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Kodas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existieren</a:t>
            </a:r>
            <a:r>
              <a:rPr lang="fr-FR" sz="1800" dirty="0" smtClean="0">
                <a:latin typeface="Times New Roman" panose="02020603050405020304" pitchFamily="18" charset="0"/>
                <a:cs typeface="Times New Roman" panose="02020603050405020304" pitchFamily="18" charset="0"/>
              </a:rPr>
              <a:t> im Deutschen z.B. </a:t>
            </a:r>
            <a:r>
              <a:rPr lang="fr-FR" sz="1800" i="1" dirty="0" err="1" smtClean="0">
                <a:latin typeface="Times New Roman" panose="02020603050405020304" pitchFamily="18" charset="0"/>
                <a:cs typeface="Times New Roman" panose="02020603050405020304" pitchFamily="18" charset="0"/>
              </a:rPr>
              <a:t>He</a:t>
            </a:r>
            <a:r>
              <a:rPr lang="fr-FR" sz="1800" i="1" dirty="0" err="1" smtClean="0">
                <a:solidFill>
                  <a:srgbClr val="00B050"/>
                </a:solidFill>
                <a:latin typeface="Times New Roman" panose="02020603050405020304" pitchFamily="18" charset="0"/>
                <a:cs typeface="Times New Roman" panose="02020603050405020304" pitchFamily="18" charset="0"/>
              </a:rPr>
              <a:t>ft</a:t>
            </a:r>
            <a:r>
              <a:rPr lang="fr-FR" sz="1800" i="1" dirty="0" smtClean="0">
                <a:solidFill>
                  <a:srgbClr val="00B050"/>
                </a:solidFill>
                <a:latin typeface="Times New Roman" panose="02020603050405020304" pitchFamily="18" charset="0"/>
                <a:cs typeface="Times New Roman" panose="02020603050405020304" pitchFamily="18" charset="0"/>
              </a:rPr>
              <a:t>, </a:t>
            </a:r>
            <a:r>
              <a:rPr lang="fr-FR" sz="1800" i="1" dirty="0" err="1" smtClean="0">
                <a:latin typeface="Times New Roman" panose="02020603050405020304" pitchFamily="18" charset="0"/>
                <a:cs typeface="Times New Roman" panose="02020603050405020304" pitchFamily="18" charset="0"/>
              </a:rPr>
              <a:t>le</a:t>
            </a:r>
            <a:r>
              <a:rPr lang="fr-FR" sz="1800" i="1" dirty="0" err="1" smtClean="0">
                <a:solidFill>
                  <a:srgbClr val="00B050"/>
                </a:solidFill>
                <a:latin typeface="Times New Roman" panose="02020603050405020304" pitchFamily="18" charset="0"/>
                <a:cs typeface="Times New Roman" panose="02020603050405020304" pitchFamily="18" charset="0"/>
              </a:rPr>
              <a:t>bt</a:t>
            </a:r>
            <a:r>
              <a:rPr lang="fr-FR" sz="1800" i="1"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etc. </a:t>
            </a:r>
          </a:p>
          <a:p>
            <a:pPr algn="just">
              <a:lnSpc>
                <a:spcPct val="150000"/>
              </a:lnSpc>
              <a:buFont typeface="Wingdings" panose="05000000000000000000" pitchFamily="2" charset="2"/>
              <a:buChar char="ü"/>
            </a:pPr>
            <a:r>
              <a:rPr lang="de-DE" sz="1800" dirty="0" smtClean="0">
                <a:latin typeface="Times New Roman" panose="02020603050405020304" pitchFamily="18" charset="0"/>
                <a:cs typeface="Times New Roman" panose="02020603050405020304" pitchFamily="18" charset="0"/>
              </a:rPr>
              <a:t>Die deutsche Silbe kann auf bis vier Konsonanten auslauten ( vgl. Hall 2011</a:t>
            </a:r>
            <a:r>
              <a:rPr lang="de-DE" sz="1800" dirty="0">
                <a:latin typeface="Times New Roman" panose="02020603050405020304" pitchFamily="18" charset="0"/>
                <a:cs typeface="Times New Roman" panose="02020603050405020304" pitchFamily="18" charset="0"/>
              </a:rPr>
              <a:t>: S.240</a:t>
            </a:r>
            <a:r>
              <a:rPr lang="de-DE" sz="1800" dirty="0" smtClean="0">
                <a:latin typeface="Times New Roman" panose="02020603050405020304" pitchFamily="18" charset="0"/>
                <a:cs typeface="Times New Roman" panose="02020603050405020304" pitchFamily="18" charset="0"/>
              </a:rPr>
              <a:t>) z.B. </a:t>
            </a:r>
            <a:r>
              <a:rPr lang="de-DE" sz="1800" i="1" dirty="0" smtClean="0">
                <a:latin typeface="Times New Roman" panose="02020603050405020304" pitchFamily="18" charset="0"/>
                <a:cs typeface="Times New Roman" panose="02020603050405020304" pitchFamily="18" charset="0"/>
              </a:rPr>
              <a:t>le</a:t>
            </a:r>
            <a:r>
              <a:rPr lang="de-DE" sz="1800" i="1" dirty="0" smtClean="0">
                <a:solidFill>
                  <a:srgbClr val="FF0000"/>
                </a:solidFill>
                <a:latin typeface="Times New Roman" panose="02020603050405020304" pitchFamily="18" charset="0"/>
                <a:cs typeface="Times New Roman" panose="02020603050405020304" pitchFamily="18" charset="0"/>
              </a:rPr>
              <a:t>rnst</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me</a:t>
            </a:r>
            <a:r>
              <a:rPr lang="de-DE" sz="1800" i="1" dirty="0" smtClean="0">
                <a:solidFill>
                  <a:srgbClr val="FF0000"/>
                </a:solidFill>
                <a:latin typeface="Times New Roman" panose="02020603050405020304" pitchFamily="18" charset="0"/>
                <a:cs typeface="Times New Roman" panose="02020603050405020304" pitchFamily="18" charset="0"/>
              </a:rPr>
              <a:t>rkst</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hi</a:t>
            </a:r>
            <a:r>
              <a:rPr lang="de-DE" sz="1800" i="1" dirty="0" smtClean="0">
                <a:solidFill>
                  <a:srgbClr val="FF0000"/>
                </a:solidFill>
                <a:latin typeface="Times New Roman" panose="02020603050405020304" pitchFamily="18" charset="0"/>
                <a:cs typeface="Times New Roman" panose="02020603050405020304" pitchFamily="18" charset="0"/>
              </a:rPr>
              <a:t>lfst</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de</a:t>
            </a:r>
            <a:r>
              <a:rPr lang="de-DE" sz="1800" i="1" dirty="0" smtClean="0">
                <a:solidFill>
                  <a:srgbClr val="FF0000"/>
                </a:solidFill>
                <a:latin typeface="Times New Roman" panose="02020603050405020304" pitchFamily="18" charset="0"/>
                <a:cs typeface="Times New Roman" panose="02020603050405020304" pitchFamily="18" charset="0"/>
              </a:rPr>
              <a:t>nkst</a:t>
            </a:r>
            <a:r>
              <a:rPr lang="de-DE" sz="1800" i="1" dirty="0" smtClean="0">
                <a:latin typeface="Times New Roman" panose="02020603050405020304" pitchFamily="18" charset="0"/>
                <a:cs typeface="Times New Roman" panose="02020603050405020304" pitchFamily="18" charset="0"/>
              </a:rPr>
              <a:t> </a:t>
            </a:r>
            <a:endParaRPr lang="fr-FR" sz="1800" i="1" dirty="0" smtClean="0">
              <a:latin typeface="Times New Roman" panose="02020603050405020304" pitchFamily="18" charset="0"/>
              <a:cs typeface="Times New Roman" panose="02020603050405020304" pitchFamily="18" charset="0"/>
            </a:endParaRPr>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28443982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solidFill>
                  <a:schemeClr val="accent5"/>
                </a:solidFill>
                <a:latin typeface="Times New Roman" panose="02020603050405020304" pitchFamily="18" charset="0"/>
                <a:cs typeface="Times New Roman" panose="02020603050405020304" pitchFamily="18" charset="0"/>
              </a:rPr>
              <a:t>Nukleus</a:t>
            </a:r>
            <a:endParaRPr lang="fr-FR" sz="2400" dirty="0">
              <a:solidFill>
                <a:schemeClr val="accent5"/>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sz="half" idx="1"/>
          </p:nvPr>
        </p:nvSpPr>
        <p:spPr>
          <a:xfrm>
            <a:off x="0" y="1600200"/>
            <a:ext cx="4495800" cy="5257800"/>
          </a:xfrm>
        </p:spPr>
        <p:txBody>
          <a:bodyPr>
            <a:normAutofit/>
          </a:bodyPr>
          <a:lstStyle/>
          <a:p>
            <a:pPr marL="0" indent="0" algn="ctr">
              <a:lnSpc>
                <a:spcPct val="150000"/>
              </a:lnSpc>
              <a:buNone/>
            </a:pPr>
            <a:r>
              <a:rPr lang="fr-FR" sz="1800" dirty="0" smtClean="0">
                <a:solidFill>
                  <a:schemeClr val="accent2"/>
                </a:solidFill>
                <a:latin typeface="Times New Roman" panose="02020603050405020304" pitchFamily="18" charset="0"/>
                <a:cs typeface="Times New Roman" panose="02020603050405020304" pitchFamily="18" charset="0"/>
              </a:rPr>
              <a:t>Wolof</a:t>
            </a:r>
          </a:p>
          <a:p>
            <a:pPr>
              <a:lnSpc>
                <a:spcPct val="150000"/>
              </a:lnSpc>
              <a:buFont typeface="Wingdings" panose="05000000000000000000" pitchFamily="2" charset="2"/>
              <a:buChar char="q"/>
            </a:pPr>
            <a:r>
              <a:rPr lang="fr-FR" sz="1800" dirty="0" err="1" smtClean="0">
                <a:latin typeface="Times New Roman" panose="02020603050405020304" pitchFamily="18" charset="0"/>
                <a:cs typeface="Times New Roman" panose="02020603050405020304" pitchFamily="18" charset="0"/>
              </a:rPr>
              <a:t>Vokale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können</a:t>
            </a:r>
            <a:r>
              <a:rPr lang="fr-FR" sz="1800" dirty="0" smtClean="0">
                <a:latin typeface="Times New Roman" panose="02020603050405020304" pitchFamily="18" charset="0"/>
                <a:cs typeface="Times New Roman" panose="02020603050405020304" pitchFamily="18" charset="0"/>
              </a:rPr>
              <a:t> als </a:t>
            </a:r>
            <a:r>
              <a:rPr lang="fr-FR" sz="1800" dirty="0" err="1" smtClean="0">
                <a:latin typeface="Times New Roman" panose="02020603050405020304" pitchFamily="18" charset="0"/>
                <a:cs typeface="Times New Roman" panose="02020603050405020304" pitchFamily="18" charset="0"/>
              </a:rPr>
              <a:t>Silbennukleus</a:t>
            </a:r>
            <a:r>
              <a:rPr lang="fr-FR" sz="1800" dirty="0" smtClean="0">
                <a:latin typeface="Times New Roman" panose="02020603050405020304" pitchFamily="18" charset="0"/>
                <a:cs typeface="Times New Roman" panose="02020603050405020304" pitchFamily="18" charset="0"/>
              </a:rPr>
              <a:t> im Wolof </a:t>
            </a:r>
            <a:r>
              <a:rPr lang="fr-FR" sz="1800" dirty="0" err="1" smtClean="0">
                <a:latin typeface="Times New Roman" panose="02020603050405020304" pitchFamily="18" charset="0"/>
                <a:cs typeface="Times New Roman" panose="02020603050405020304" pitchFamily="18" charset="0"/>
              </a:rPr>
              <a:t>verwendet</a:t>
            </a:r>
            <a:r>
              <a:rPr lang="fr-FR" sz="1800" dirty="0" smtClean="0">
                <a:latin typeface="Times New Roman" panose="02020603050405020304" pitchFamily="18" charset="0"/>
                <a:cs typeface="Times New Roman" panose="02020603050405020304" pitchFamily="18" charset="0"/>
              </a:rPr>
              <a:t> werden z.B. </a:t>
            </a:r>
            <a:r>
              <a:rPr lang="fr-FR" sz="1800" i="1" dirty="0" smtClean="0">
                <a:latin typeface="Times New Roman" panose="02020603050405020304" pitchFamily="18" charset="0"/>
                <a:cs typeface="Times New Roman" panose="02020603050405020304" pitchFamily="18" charset="0"/>
              </a:rPr>
              <a:t>j</a:t>
            </a:r>
            <a:r>
              <a:rPr lang="fr-FR" sz="1800" i="1" dirty="0" smtClean="0">
                <a:solidFill>
                  <a:srgbClr val="FF0000"/>
                </a:solidFill>
                <a:latin typeface="Times New Roman" panose="02020603050405020304" pitchFamily="18" charset="0"/>
                <a:cs typeface="Times New Roman" panose="02020603050405020304" pitchFamily="18" charset="0"/>
              </a:rPr>
              <a:t>ë</a:t>
            </a:r>
            <a:r>
              <a:rPr lang="fr-FR" sz="1800" dirty="0" smtClean="0">
                <a:solidFill>
                  <a:srgbClr val="FF0000"/>
                </a:solidFill>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a:t>
            </a:r>
            <a:r>
              <a:rPr lang="fr-FR" sz="1800" dirty="0" err="1" smtClean="0">
                <a:latin typeface="Times New Roman" panose="02020603050405020304" pitchFamily="18" charset="0"/>
                <a:cs typeface="Times New Roman" panose="02020603050405020304" pitchFamily="18" charset="0"/>
              </a:rPr>
              <a:t>Gesicht</a:t>
            </a:r>
            <a:r>
              <a:rPr lang="fr-FR" sz="1800" dirty="0" smtClean="0">
                <a:latin typeface="Times New Roman" panose="02020603050405020304" pitchFamily="18" charset="0"/>
                <a:cs typeface="Times New Roman" panose="02020603050405020304" pitchFamily="18" charset="0"/>
              </a:rPr>
              <a:t>’ </a:t>
            </a:r>
            <a:r>
              <a:rPr lang="fr-FR" sz="1800" i="1" dirty="0" err="1" smtClean="0">
                <a:latin typeface="Times New Roman" panose="02020603050405020304" pitchFamily="18" charset="0"/>
                <a:cs typeface="Times New Roman" panose="02020603050405020304" pitchFamily="18" charset="0"/>
              </a:rPr>
              <a:t>l</a:t>
            </a:r>
            <a:r>
              <a:rPr lang="fr-FR" sz="1800" i="1" dirty="0" err="1" smtClean="0">
                <a:solidFill>
                  <a:srgbClr val="FF0000"/>
                </a:solidFill>
                <a:latin typeface="Times New Roman" panose="02020603050405020304" pitchFamily="18" charset="0"/>
                <a:cs typeface="Times New Roman" panose="02020603050405020304" pitchFamily="18" charset="0"/>
              </a:rPr>
              <a:t>a</a:t>
            </a:r>
            <a:r>
              <a:rPr lang="fr-FR" sz="1800" i="1" dirty="0" err="1" smtClean="0">
                <a:latin typeface="Times New Roman" panose="02020603050405020304" pitchFamily="18" charset="0"/>
                <a:cs typeface="Times New Roman" panose="02020603050405020304" pitchFamily="18" charset="0"/>
              </a:rPr>
              <a:t>l</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Bett</a:t>
            </a:r>
            <a:r>
              <a:rPr lang="fr-FR" sz="1800" dirty="0" smtClean="0">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q"/>
            </a:pPr>
            <a:r>
              <a:rPr lang="fr-FR" sz="1800" dirty="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Kein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Konsonant</a:t>
            </a:r>
            <a:r>
              <a:rPr lang="fr-FR" sz="1800" dirty="0" smtClean="0">
                <a:latin typeface="Times New Roman" panose="02020603050405020304" pitchFamily="18" charset="0"/>
                <a:cs typeface="Times New Roman" panose="02020603050405020304" pitchFamily="18" charset="0"/>
              </a:rPr>
              <a:t> kann als </a:t>
            </a:r>
            <a:r>
              <a:rPr lang="fr-FR" sz="1800" dirty="0" err="1" smtClean="0">
                <a:latin typeface="Times New Roman" panose="02020603050405020304" pitchFamily="18" charset="0"/>
                <a:cs typeface="Times New Roman" panose="02020603050405020304" pitchFamily="18" charset="0"/>
              </a:rPr>
              <a:t>Silbennukleus</a:t>
            </a:r>
            <a:r>
              <a:rPr lang="fr-FR" sz="1800" dirty="0" smtClean="0">
                <a:latin typeface="Times New Roman" panose="02020603050405020304" pitchFamily="18" charset="0"/>
                <a:cs typeface="Times New Roman" panose="02020603050405020304" pitchFamily="18" charset="0"/>
              </a:rPr>
              <a:t> in der </a:t>
            </a:r>
            <a:r>
              <a:rPr lang="fr-FR" sz="1800" dirty="0" err="1" smtClean="0">
                <a:latin typeface="Times New Roman" panose="02020603050405020304" pitchFamily="18" charset="0"/>
                <a:cs typeface="Times New Roman" panose="02020603050405020304" pitchFamily="18" charset="0"/>
              </a:rPr>
              <a:t>Sprache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benutzt</a:t>
            </a:r>
            <a:r>
              <a:rPr lang="fr-FR" sz="1800" dirty="0" smtClean="0">
                <a:latin typeface="Times New Roman" panose="02020603050405020304" pitchFamily="18" charset="0"/>
                <a:cs typeface="Times New Roman" panose="02020603050405020304" pitchFamily="18" charset="0"/>
              </a:rPr>
              <a:t> werden (vgl. Sauvageot </a:t>
            </a:r>
            <a:r>
              <a:rPr lang="fr-FR" sz="1800" dirty="0">
                <a:latin typeface="Times New Roman" panose="02020603050405020304" pitchFamily="18" charset="0"/>
                <a:cs typeface="Times New Roman" panose="02020603050405020304" pitchFamily="18" charset="0"/>
              </a:rPr>
              <a:t>1965: S.41). </a:t>
            </a:r>
            <a:endParaRPr lang="fr-FR" sz="18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q"/>
            </a:pPr>
            <a:r>
              <a:rPr lang="fr-FR" sz="1800" dirty="0" smtClean="0">
                <a:latin typeface="Times New Roman" panose="02020603050405020304" pitchFamily="18" charset="0"/>
                <a:cs typeface="Times New Roman" panose="02020603050405020304" pitchFamily="18" charset="0"/>
              </a:rPr>
              <a:t>Diphthonge </a:t>
            </a:r>
            <a:r>
              <a:rPr lang="fr-FR" sz="1800" dirty="0" err="1" smtClean="0">
                <a:latin typeface="Times New Roman" panose="02020603050405020304" pitchFamily="18" charset="0"/>
                <a:cs typeface="Times New Roman" panose="02020603050405020304" pitchFamily="18" charset="0"/>
              </a:rPr>
              <a:t>können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nicht</a:t>
            </a:r>
            <a:r>
              <a:rPr lang="fr-FR" sz="1800" dirty="0" smtClean="0">
                <a:latin typeface="Times New Roman" panose="02020603050405020304" pitchFamily="18" charset="0"/>
                <a:cs typeface="Times New Roman" panose="02020603050405020304" pitchFamily="18" charset="0"/>
              </a:rPr>
              <a:t> als </a:t>
            </a:r>
            <a:r>
              <a:rPr lang="fr-FR" sz="1800" dirty="0" err="1" smtClean="0">
                <a:latin typeface="Times New Roman" panose="02020603050405020304" pitchFamily="18" charset="0"/>
                <a:cs typeface="Times New Roman" panose="02020603050405020304" pitchFamily="18" charset="0"/>
              </a:rPr>
              <a:t>Silbennukleus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benutzt</a:t>
            </a:r>
            <a:r>
              <a:rPr lang="fr-FR" sz="1800" dirty="0" smtClean="0">
                <a:latin typeface="Times New Roman" panose="02020603050405020304" pitchFamily="18" charset="0"/>
                <a:cs typeface="Times New Roman" panose="02020603050405020304" pitchFamily="18" charset="0"/>
              </a:rPr>
              <a:t> werden, </a:t>
            </a:r>
            <a:r>
              <a:rPr lang="fr-FR" sz="1800" dirty="0" err="1" smtClean="0">
                <a:latin typeface="Times New Roman" panose="02020603050405020304" pitchFamily="18" charset="0"/>
                <a:cs typeface="Times New Roman" panose="02020603050405020304" pitchFamily="18" charset="0"/>
              </a:rPr>
              <a:t>weil</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bisegmental</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sind</a:t>
            </a:r>
            <a:r>
              <a:rPr lang="fr-FR" sz="1800" dirty="0" smtClean="0">
                <a:latin typeface="Times New Roman" panose="02020603050405020304" pitchFamily="18" charset="0"/>
                <a:cs typeface="Times New Roman" panose="02020603050405020304" pitchFamily="18" charset="0"/>
              </a:rPr>
              <a:t>.</a:t>
            </a:r>
            <a:endParaRPr lang="fr-FR" sz="1800"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a:xfrm>
            <a:off x="4648200" y="1600200"/>
            <a:ext cx="4495800" cy="5257800"/>
          </a:xfrm>
        </p:spPr>
        <p:txBody>
          <a:bodyPr/>
          <a:lstStyle/>
          <a:p>
            <a:pPr marL="0" indent="0" algn="ctr">
              <a:buNone/>
            </a:pPr>
            <a:r>
              <a:rPr lang="fr-FR" sz="1800" dirty="0" smtClean="0">
                <a:solidFill>
                  <a:schemeClr val="accent4"/>
                </a:solidFill>
              </a:rPr>
              <a:t>Deutsch</a:t>
            </a:r>
          </a:p>
          <a:p>
            <a:pPr>
              <a:lnSpc>
                <a:spcPct val="150000"/>
              </a:lnSpc>
              <a:buFont typeface="Wingdings" panose="05000000000000000000" pitchFamily="2" charset="2"/>
              <a:buChar char="Ø"/>
            </a:pPr>
            <a:r>
              <a:rPr lang="fr-FR" sz="1800" dirty="0" err="1" smtClean="0">
                <a:latin typeface="Times New Roman" panose="02020603050405020304" pitchFamily="18" charset="0"/>
                <a:cs typeface="Times New Roman" panose="02020603050405020304" pitchFamily="18" charset="0"/>
              </a:rPr>
              <a:t>Vokale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können</a:t>
            </a:r>
            <a:r>
              <a:rPr lang="fr-FR" sz="1800" dirty="0" smtClean="0">
                <a:latin typeface="Times New Roman" panose="02020603050405020304" pitchFamily="18" charset="0"/>
                <a:cs typeface="Times New Roman" panose="02020603050405020304" pitchFamily="18" charset="0"/>
              </a:rPr>
              <a:t> als </a:t>
            </a:r>
            <a:r>
              <a:rPr lang="fr-FR" sz="1800" dirty="0" err="1" smtClean="0">
                <a:latin typeface="Times New Roman" panose="02020603050405020304" pitchFamily="18" charset="0"/>
                <a:cs typeface="Times New Roman" panose="02020603050405020304" pitchFamily="18" charset="0"/>
              </a:rPr>
              <a:t>Silbennukleus</a:t>
            </a:r>
            <a:r>
              <a:rPr lang="fr-FR" sz="1800" dirty="0" smtClean="0">
                <a:latin typeface="Times New Roman" panose="02020603050405020304" pitchFamily="18" charset="0"/>
                <a:cs typeface="Times New Roman" panose="02020603050405020304" pitchFamily="18" charset="0"/>
              </a:rPr>
              <a:t> im Wolof </a:t>
            </a:r>
            <a:r>
              <a:rPr lang="fr-FR" sz="1800" dirty="0" err="1" smtClean="0">
                <a:latin typeface="Times New Roman" panose="02020603050405020304" pitchFamily="18" charset="0"/>
                <a:cs typeface="Times New Roman" panose="02020603050405020304" pitchFamily="18" charset="0"/>
              </a:rPr>
              <a:t>verwendet</a:t>
            </a:r>
            <a:r>
              <a:rPr lang="fr-FR" sz="1800" dirty="0" smtClean="0">
                <a:latin typeface="Times New Roman" panose="02020603050405020304" pitchFamily="18" charset="0"/>
                <a:cs typeface="Times New Roman" panose="02020603050405020304" pitchFamily="18" charset="0"/>
              </a:rPr>
              <a:t> werden z.B. </a:t>
            </a:r>
            <a:r>
              <a:rPr lang="fr-FR" sz="1800" i="1" dirty="0" smtClean="0">
                <a:latin typeface="Times New Roman" panose="02020603050405020304" pitchFamily="18" charset="0"/>
                <a:cs typeface="Times New Roman" panose="02020603050405020304" pitchFamily="18" charset="0"/>
              </a:rPr>
              <a:t>Lehrer</a:t>
            </a:r>
            <a:r>
              <a:rPr lang="fr-FR" sz="1800" dirty="0" smtClean="0">
                <a:latin typeface="Times New Roman" panose="02020603050405020304" pitchFamily="18" charset="0"/>
                <a:cs typeface="Times New Roman" panose="02020603050405020304" pitchFamily="18" charset="0"/>
              </a:rPr>
              <a:t> </a:t>
            </a:r>
            <a:r>
              <a:rPr lang="de-DE" sz="1800" dirty="0">
                <a:latin typeface="Times New Roman" panose="02020603050405020304" pitchFamily="18" charset="0"/>
                <a:cs typeface="Times New Roman" panose="02020603050405020304" pitchFamily="18" charset="0"/>
              </a:rPr>
              <a:t>[l</a:t>
            </a:r>
            <a:r>
              <a:rPr lang="de-DE" sz="1800" dirty="0">
                <a:solidFill>
                  <a:srgbClr val="0070C0"/>
                </a:solidFill>
                <a:latin typeface="Times New Roman" panose="02020603050405020304" pitchFamily="18" charset="0"/>
                <a:cs typeface="Times New Roman" panose="02020603050405020304" pitchFamily="18" charset="0"/>
              </a:rPr>
              <a:t>e</a:t>
            </a:r>
            <a:r>
              <a:rPr lang="de-DE" sz="1800" dirty="0">
                <a:latin typeface="Times New Roman" panose="02020603050405020304" pitchFamily="18" charset="0"/>
                <a:cs typeface="Times New Roman" panose="02020603050405020304" pitchFamily="18" charset="0"/>
              </a:rPr>
              <a:t>:.</a:t>
            </a:r>
            <a:r>
              <a:rPr lang="de-DE" sz="1800" dirty="0" err="1">
                <a:latin typeface="Times New Roman" panose="02020603050405020304" pitchFamily="18" charset="0"/>
                <a:cs typeface="Times New Roman" panose="02020603050405020304" pitchFamily="18" charset="0"/>
              </a:rPr>
              <a:t>r</a:t>
            </a:r>
            <a:r>
              <a:rPr lang="de-DE" sz="1800" dirty="0" err="1">
                <a:solidFill>
                  <a:srgbClr val="0070C0"/>
                </a:solidFill>
                <a:latin typeface="Times New Roman" panose="02020603050405020304" pitchFamily="18" charset="0"/>
                <a:cs typeface="Times New Roman" panose="02020603050405020304" pitchFamily="18" charset="0"/>
              </a:rPr>
              <a:t>ɐ</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da</a:t>
            </a:r>
            <a:r>
              <a:rPr lang="de-DE" sz="1800" dirty="0" smtClean="0">
                <a:latin typeface="Times New Roman" panose="02020603050405020304" pitchFamily="18" charset="0"/>
                <a:cs typeface="Times New Roman" panose="02020603050405020304" pitchFamily="18" charset="0"/>
              </a:rPr>
              <a:t> [d</a:t>
            </a:r>
            <a:r>
              <a:rPr lang="de-DE" sz="1800" dirty="0" smtClean="0">
                <a:solidFill>
                  <a:srgbClr val="0070C0"/>
                </a:solidFill>
                <a:latin typeface="Times New Roman" panose="02020603050405020304" pitchFamily="18" charset="0"/>
                <a:cs typeface="Times New Roman" panose="02020603050405020304" pitchFamily="18" charset="0"/>
              </a:rPr>
              <a:t>a</a:t>
            </a:r>
            <a:r>
              <a:rPr lang="de-DE" sz="1800" dirty="0" smtClean="0">
                <a:latin typeface="Times New Roman" panose="02020603050405020304" pitchFamily="18" charset="0"/>
                <a:cs typeface="Times New Roman" panose="02020603050405020304" pitchFamily="18" charset="0"/>
              </a:rPr>
              <a:t>:] </a:t>
            </a:r>
          </a:p>
          <a:p>
            <a:pPr>
              <a:lnSpc>
                <a:spcPct val="150000"/>
              </a:lnSpc>
              <a:buFont typeface="Wingdings" panose="05000000000000000000" pitchFamily="2" charset="2"/>
              <a:buChar char="Ø"/>
            </a:pPr>
            <a:r>
              <a:rPr lang="de-DE"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Nasale und Liquide können als silbische Konsonanten auftreten </a:t>
            </a:r>
            <a:r>
              <a:rPr lang="de-DE" sz="1800" dirty="0">
                <a:latin typeface="Times New Roman" panose="02020603050405020304" pitchFamily="18" charset="0"/>
                <a:cs typeface="Times New Roman" panose="02020603050405020304" pitchFamily="18" charset="0"/>
              </a:rPr>
              <a:t>(vgl. Hall 2011: S.222; Fuhrhop&amp;Peters 2013: S.80</a:t>
            </a:r>
            <a:r>
              <a:rPr lang="de-DE" sz="1800" dirty="0" smtClean="0">
                <a:latin typeface="Times New Roman" panose="02020603050405020304" pitchFamily="18" charset="0"/>
                <a:cs typeface="Times New Roman" panose="02020603050405020304" pitchFamily="18" charset="0"/>
              </a:rPr>
              <a:t>)</a:t>
            </a:r>
          </a:p>
          <a:p>
            <a:pPr lvl="0"/>
            <a:r>
              <a:rPr lang="de-DE" sz="1800" dirty="0">
                <a:latin typeface="Times New Roman" panose="02020603050405020304" pitchFamily="18" charset="0"/>
                <a:cs typeface="Times New Roman" panose="02020603050405020304" pitchFamily="18" charset="0"/>
              </a:rPr>
              <a:t> </a:t>
            </a:r>
            <a:r>
              <a:rPr lang="de-DE" sz="1800" dirty="0"/>
              <a:t>lesen     </a:t>
            </a:r>
            <a:r>
              <a:rPr lang="de-DE" sz="1800" dirty="0" smtClean="0"/>
              <a:t>[</a:t>
            </a:r>
            <a:r>
              <a:rPr lang="de-DE" sz="1800" dirty="0" err="1"/>
              <a:t>le:.z</a:t>
            </a:r>
            <a:r>
              <a:rPr lang="de-DE" sz="1800" dirty="0" err="1">
                <a:solidFill>
                  <a:srgbClr val="0070C0"/>
                </a:solidFill>
              </a:rPr>
              <a:t>ņ</a:t>
            </a:r>
            <a:r>
              <a:rPr lang="de-DE" sz="1800" dirty="0"/>
              <a:t>]	 </a:t>
            </a:r>
            <a:r>
              <a:rPr lang="de-DE" sz="1800" dirty="0" smtClean="0"/>
              <a:t>haben</a:t>
            </a:r>
            <a:r>
              <a:rPr lang="de-DE" sz="1800" dirty="0"/>
              <a:t>	[</a:t>
            </a:r>
            <a:r>
              <a:rPr lang="de-DE" sz="1800" dirty="0" err="1"/>
              <a:t>ha:.b</a:t>
            </a:r>
            <a:r>
              <a:rPr lang="de-DE" sz="1800" dirty="0" err="1">
                <a:solidFill>
                  <a:srgbClr val="0070C0"/>
                </a:solidFill>
              </a:rPr>
              <a:t>ṃ</a:t>
            </a:r>
            <a:r>
              <a:rPr lang="de-DE" sz="1800" dirty="0"/>
              <a:t>]		</a:t>
            </a:r>
            <a:endParaRPr lang="fr-FR" sz="1800" dirty="0"/>
          </a:p>
          <a:p>
            <a:r>
              <a:rPr lang="de-DE" sz="1800" dirty="0"/>
              <a:t>Wandel </a:t>
            </a:r>
            <a:r>
              <a:rPr lang="de-DE" sz="1800" dirty="0" smtClean="0"/>
              <a:t>[</a:t>
            </a:r>
            <a:r>
              <a:rPr lang="de-DE" sz="1800" dirty="0"/>
              <a:t>van.d</a:t>
            </a:r>
            <a:r>
              <a:rPr lang="de-DE" sz="1800" dirty="0">
                <a:solidFill>
                  <a:srgbClr val="0070C0"/>
                </a:solidFill>
              </a:rPr>
              <a:t>ļ</a:t>
            </a:r>
            <a:r>
              <a:rPr lang="de-DE" sz="1800" dirty="0"/>
              <a:t>]	 </a:t>
            </a:r>
            <a:r>
              <a:rPr lang="de-DE" sz="1800" dirty="0" smtClean="0"/>
              <a:t> Haken</a:t>
            </a:r>
            <a:r>
              <a:rPr lang="de-DE" sz="1800" dirty="0"/>
              <a:t>	[ha:.</a:t>
            </a:r>
            <a:r>
              <a:rPr lang="de-DE" sz="1800" dirty="0" err="1"/>
              <a:t>k</a:t>
            </a:r>
            <a:r>
              <a:rPr lang="de-DE" sz="1800" dirty="0" err="1">
                <a:solidFill>
                  <a:srgbClr val="0070C0"/>
                </a:solidFill>
              </a:rPr>
              <a:t>ŋ</a:t>
            </a:r>
            <a:r>
              <a:rPr lang="de-DE" sz="1800" dirty="0"/>
              <a:t>]</a:t>
            </a:r>
            <a:endParaRPr lang="fr-FR" sz="1800" dirty="0"/>
          </a:p>
          <a:p>
            <a:pPr>
              <a:lnSpc>
                <a:spcPct val="150000"/>
              </a:lnSpc>
              <a:buFont typeface="Wingdings" panose="05000000000000000000" pitchFamily="2" charset="2"/>
              <a:buChar char="Ø"/>
            </a:pPr>
            <a:r>
              <a:rPr lang="fr-FR" sz="1800" dirty="0" smtClean="0">
                <a:latin typeface="Times New Roman" panose="02020603050405020304" pitchFamily="18" charset="0"/>
                <a:cs typeface="Times New Roman" panose="02020603050405020304" pitchFamily="18" charset="0"/>
              </a:rPr>
              <a:t> Diphthonge </a:t>
            </a:r>
            <a:r>
              <a:rPr lang="fr-FR" sz="1800" dirty="0" err="1" smtClean="0">
                <a:latin typeface="Times New Roman" panose="02020603050405020304" pitchFamily="18" charset="0"/>
                <a:cs typeface="Times New Roman" panose="02020603050405020304" pitchFamily="18" charset="0"/>
              </a:rPr>
              <a:t>können</a:t>
            </a:r>
            <a:r>
              <a:rPr lang="fr-FR" sz="1800" dirty="0" smtClean="0">
                <a:latin typeface="Times New Roman" panose="02020603050405020304" pitchFamily="18" charset="0"/>
                <a:cs typeface="Times New Roman" panose="02020603050405020304" pitchFamily="18" charset="0"/>
              </a:rPr>
              <a:t> als </a:t>
            </a:r>
            <a:r>
              <a:rPr lang="fr-FR" sz="1800" dirty="0" err="1" smtClean="0">
                <a:latin typeface="Times New Roman" panose="02020603050405020304" pitchFamily="18" charset="0"/>
                <a:cs typeface="Times New Roman" panose="02020603050405020304" pitchFamily="18" charset="0"/>
              </a:rPr>
              <a:t>Silbennukleus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benutzt</a:t>
            </a:r>
            <a:r>
              <a:rPr lang="fr-FR" sz="1800" dirty="0" smtClean="0">
                <a:latin typeface="Times New Roman" panose="02020603050405020304" pitchFamily="18" charset="0"/>
                <a:cs typeface="Times New Roman" panose="02020603050405020304" pitchFamily="18" charset="0"/>
              </a:rPr>
              <a:t> werden. </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6215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0" y="274638"/>
            <a:ext cx="8229600" cy="850106"/>
          </a:xfrm>
        </p:spPr>
        <p:txBody>
          <a:bodyPr/>
          <a:lstStyle/>
          <a:p>
            <a:r>
              <a:rPr lang="fr-FR" sz="2400" dirty="0">
                <a:solidFill>
                  <a:schemeClr val="accent5"/>
                </a:solidFill>
                <a:latin typeface="Times New Roman" panose="02020603050405020304" pitchFamily="18" charset="0"/>
                <a:cs typeface="Times New Roman" panose="02020603050405020304" pitchFamily="18" charset="0"/>
              </a:rPr>
              <a:t>Nukleus</a:t>
            </a:r>
            <a:endParaRPr lang="fr-FR" sz="2400" dirty="0"/>
          </a:p>
        </p:txBody>
      </p:sp>
      <p:graphicFrame>
        <p:nvGraphicFramePr>
          <p:cNvPr id="5" name="Tableau 4"/>
          <p:cNvGraphicFramePr>
            <a:graphicFrameLocks noGrp="1"/>
          </p:cNvGraphicFramePr>
          <p:nvPr>
            <p:extLst>
              <p:ext uri="{D42A27DB-BD31-4B8C-83A1-F6EECF244321}">
                <p14:modId xmlns:p14="http://schemas.microsoft.com/office/powerpoint/2010/main" val="3091874192"/>
              </p:ext>
            </p:extLst>
          </p:nvPr>
        </p:nvGraphicFramePr>
        <p:xfrm>
          <a:off x="0" y="980728"/>
          <a:ext cx="9144000" cy="5727475"/>
        </p:xfrm>
        <a:graphic>
          <a:graphicData uri="http://schemas.openxmlformats.org/drawingml/2006/table">
            <a:tbl>
              <a:tblPr firstRow="1" firstCol="1" bandRow="1">
                <a:tableStyleId>{5C22544A-7EE6-4342-B048-85BDC9FD1C3A}</a:tableStyleId>
              </a:tblPr>
              <a:tblGrid>
                <a:gridCol w="3048000"/>
                <a:gridCol w="3048000"/>
                <a:gridCol w="3048000"/>
              </a:tblGrid>
              <a:tr h="628998">
                <a:tc>
                  <a:txBody>
                    <a:bodyPr/>
                    <a:lstStyle/>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ctr">
                        <a:lnSpc>
                          <a:spcPct val="150000"/>
                        </a:lnSpc>
                        <a:spcAft>
                          <a:spcPts val="0"/>
                        </a:spcAft>
                      </a:pPr>
                      <a:r>
                        <a:rPr lang="de-DE" sz="1400">
                          <a:effectLst/>
                          <a:latin typeface="Times New Roman" panose="02020603050405020304" pitchFamily="18" charset="0"/>
                          <a:cs typeface="Times New Roman" panose="02020603050405020304" pitchFamily="18" charset="0"/>
                        </a:rPr>
                        <a:t>Diphthonge als Nukleus im Deutschen</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a:effectLst/>
                          <a:latin typeface="Times New Roman" panose="02020603050405020304" pitchFamily="18" charset="0"/>
                          <a:cs typeface="Times New Roman" panose="02020603050405020304" pitchFamily="18" charset="0"/>
                        </a:rPr>
                        <a:t>Lautung</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r>
              <a:tr h="314522">
                <a:tc rowSpan="6">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Deutsch</a:t>
                      </a:r>
                      <a:endParaRPr lang="fr-FR" sz="1400">
                        <a:effectLst/>
                        <a:latin typeface="Times New Roman" panose="02020603050405020304" pitchFamily="18" charset="0"/>
                        <a:cs typeface="Times New Roman" panose="02020603050405020304" pitchFamily="18" charset="0"/>
                      </a:endParaRPr>
                    </a:p>
                    <a:p>
                      <a:pPr algn="ctr">
                        <a:spcAft>
                          <a:spcPts val="0"/>
                        </a:spcAft>
                      </a:pPr>
                      <a:r>
                        <a:rPr lang="de-DE"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arbeiten</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[aɐ.b</a:t>
                      </a:r>
                      <a:r>
                        <a:rPr lang="de-DE" sz="1400" dirty="0">
                          <a:solidFill>
                            <a:srgbClr val="FF0000"/>
                          </a:solidFill>
                          <a:effectLst/>
                          <a:latin typeface="Times New Roman" panose="02020603050405020304" pitchFamily="18" charset="0"/>
                          <a:cs typeface="Times New Roman" panose="02020603050405020304" pitchFamily="18" charset="0"/>
                        </a:rPr>
                        <a:t>aɪ</a:t>
                      </a:r>
                      <a:r>
                        <a:rPr lang="de-DE" sz="1400" dirty="0">
                          <a:effectLst/>
                          <a:latin typeface="Times New Roman" panose="02020603050405020304" pitchFamily="18" charset="0"/>
                          <a:cs typeface="Times New Roman" panose="02020603050405020304" pitchFamily="18" charset="0"/>
                        </a:rPr>
                        <a:t>.tәn]</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begleiten</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be:k.l</a:t>
                      </a:r>
                      <a:r>
                        <a:rPr lang="de-DE" sz="1400" dirty="0" err="1">
                          <a:solidFill>
                            <a:srgbClr val="FF0000"/>
                          </a:solidFill>
                          <a:effectLst/>
                          <a:latin typeface="Times New Roman" panose="02020603050405020304" pitchFamily="18" charset="0"/>
                          <a:cs typeface="Times New Roman" panose="02020603050405020304" pitchFamily="18" charset="0"/>
                        </a:rPr>
                        <a:t>aɪ</a:t>
                      </a:r>
                      <a:r>
                        <a:rPr lang="de-DE" sz="1400" dirty="0" err="1">
                          <a:effectLst/>
                          <a:latin typeface="Times New Roman" panose="02020603050405020304" pitchFamily="18" charset="0"/>
                          <a:cs typeface="Times New Roman" panose="02020603050405020304" pitchFamily="18" charset="0"/>
                        </a:rPr>
                        <a:t>.tәn</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Häuser</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h</a:t>
                      </a:r>
                      <a:r>
                        <a:rPr lang="de-DE" sz="1400" dirty="0" err="1">
                          <a:solidFill>
                            <a:srgbClr val="FF0000"/>
                          </a:solidFill>
                          <a:effectLst/>
                          <a:latin typeface="Times New Roman" panose="02020603050405020304" pitchFamily="18" charset="0"/>
                          <a:cs typeface="Times New Roman" panose="02020603050405020304" pitchFamily="18" charset="0"/>
                        </a:rPr>
                        <a:t>ↄy</a:t>
                      </a:r>
                      <a:r>
                        <a:rPr lang="de-DE" sz="1400" dirty="0" err="1">
                          <a:effectLst/>
                          <a:latin typeface="Times New Roman" panose="02020603050405020304" pitchFamily="18" charset="0"/>
                          <a:cs typeface="Times New Roman" panose="02020603050405020304" pitchFamily="18" charset="0"/>
                        </a:rPr>
                        <a:t>.zɐ</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Leute</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l</a:t>
                      </a:r>
                      <a:r>
                        <a:rPr lang="de-DE" sz="1400" dirty="0" err="1">
                          <a:solidFill>
                            <a:srgbClr val="FF0000"/>
                          </a:solidFill>
                          <a:effectLst/>
                          <a:latin typeface="Times New Roman" panose="02020603050405020304" pitchFamily="18" charset="0"/>
                          <a:cs typeface="Times New Roman" panose="02020603050405020304" pitchFamily="18" charset="0"/>
                        </a:rPr>
                        <a:t>ↄy</a:t>
                      </a:r>
                      <a:r>
                        <a:rPr lang="de-DE" sz="1400" dirty="0" err="1">
                          <a:effectLst/>
                          <a:latin typeface="Times New Roman" panose="02020603050405020304" pitchFamily="18" charset="0"/>
                          <a:cs typeface="Times New Roman" panose="02020603050405020304" pitchFamily="18" charset="0"/>
                        </a:rPr>
                        <a:t>.tә</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Laute</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l</a:t>
                      </a:r>
                      <a:r>
                        <a:rPr lang="de-DE" sz="1400" dirty="0" err="1">
                          <a:solidFill>
                            <a:srgbClr val="FF0000"/>
                          </a:solidFill>
                          <a:effectLst/>
                          <a:latin typeface="Times New Roman" panose="02020603050405020304" pitchFamily="18" charset="0"/>
                          <a:cs typeface="Times New Roman" panose="02020603050405020304" pitchFamily="18" charset="0"/>
                        </a:rPr>
                        <a:t>aʊ</a:t>
                      </a:r>
                      <a:r>
                        <a:rPr lang="de-DE" sz="1400" dirty="0" err="1">
                          <a:effectLst/>
                          <a:latin typeface="Times New Roman" panose="02020603050405020304" pitchFamily="18" charset="0"/>
                          <a:cs typeface="Times New Roman" panose="02020603050405020304" pitchFamily="18" charset="0"/>
                        </a:rPr>
                        <a:t>.tә</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Daumen</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d</a:t>
                      </a:r>
                      <a:r>
                        <a:rPr lang="de-DE" sz="1400" dirty="0" err="1">
                          <a:solidFill>
                            <a:srgbClr val="FF0000"/>
                          </a:solidFill>
                          <a:effectLst/>
                          <a:latin typeface="Times New Roman" panose="02020603050405020304" pitchFamily="18" charset="0"/>
                          <a:cs typeface="Times New Roman" panose="02020603050405020304" pitchFamily="18" charset="0"/>
                        </a:rPr>
                        <a:t>aʊ</a:t>
                      </a:r>
                      <a:r>
                        <a:rPr lang="de-DE" sz="1400" dirty="0" err="1">
                          <a:effectLst/>
                          <a:latin typeface="Times New Roman" panose="02020603050405020304" pitchFamily="18" charset="0"/>
                          <a:cs typeface="Times New Roman" panose="02020603050405020304" pitchFamily="18" charset="0"/>
                        </a:rPr>
                        <a:t>.mә</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1257997">
                <a:tc>
                  <a:txBody>
                    <a:bodyPr/>
                    <a:lstStyle/>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Diphthonge als zweiteiliges Segment </a:t>
                      </a:r>
                      <a:endParaRPr lang="fr-FR" sz="14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a:effectLst/>
                          <a:latin typeface="Times New Roman" panose="02020603050405020304" pitchFamily="18" charset="0"/>
                          <a:cs typeface="Times New Roman" panose="02020603050405020304" pitchFamily="18" charset="0"/>
                        </a:rPr>
                        <a:t> </a:t>
                      </a:r>
                      <a:endParaRPr lang="fr-FR" sz="1400">
                        <a:effectLst/>
                        <a:latin typeface="Times New Roman" panose="02020603050405020304" pitchFamily="18" charset="0"/>
                        <a:cs typeface="Times New Roman" panose="02020603050405020304" pitchFamily="18" charset="0"/>
                      </a:endParaRPr>
                    </a:p>
                    <a:p>
                      <a:pPr algn="l">
                        <a:lnSpc>
                          <a:spcPct val="150000"/>
                        </a:lnSpc>
                        <a:spcAft>
                          <a:spcPts val="0"/>
                        </a:spcAft>
                      </a:pPr>
                      <a:r>
                        <a:rPr lang="de-DE" sz="1400">
                          <a:effectLst/>
                          <a:latin typeface="Times New Roman" panose="02020603050405020304" pitchFamily="18" charset="0"/>
                          <a:cs typeface="Times New Roman" panose="02020603050405020304" pitchFamily="18" charset="0"/>
                        </a:rPr>
                        <a:t>Lautung</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r>
              <a:tr h="314522">
                <a:tc rowSpan="6">
                  <a:txBody>
                    <a:bodyPr/>
                    <a:lstStyle/>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 </a:t>
                      </a:r>
                      <a:endParaRPr lang="fr-FR" sz="1400" dirty="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Wolof</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bayam ‚sein Vater‘</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b</a:t>
                      </a:r>
                      <a:r>
                        <a:rPr lang="de-DE" sz="1400" dirty="0" err="1">
                          <a:solidFill>
                            <a:srgbClr val="FF0000"/>
                          </a:solidFill>
                          <a:effectLst/>
                          <a:latin typeface="Times New Roman" panose="02020603050405020304" pitchFamily="18" charset="0"/>
                          <a:cs typeface="Times New Roman" panose="02020603050405020304" pitchFamily="18" charset="0"/>
                        </a:rPr>
                        <a:t>a</a:t>
                      </a:r>
                      <a:r>
                        <a:rPr lang="de-DE" sz="1400" dirty="0" err="1">
                          <a:effectLst/>
                          <a:latin typeface="Times New Roman" panose="02020603050405020304" pitchFamily="18" charset="0"/>
                          <a:cs typeface="Times New Roman" panose="02020603050405020304" pitchFamily="18" charset="0"/>
                        </a:rPr>
                        <a:t>.</a:t>
                      </a:r>
                      <a:r>
                        <a:rPr lang="de-DE" sz="1400" dirty="0" err="1">
                          <a:solidFill>
                            <a:srgbClr val="FF0000"/>
                          </a:solidFill>
                          <a:effectLst/>
                          <a:latin typeface="Times New Roman" panose="02020603050405020304" pitchFamily="18" charset="0"/>
                          <a:cs typeface="Times New Roman" panose="02020603050405020304" pitchFamily="18" charset="0"/>
                        </a:rPr>
                        <a:t>y</a:t>
                      </a:r>
                      <a:r>
                        <a:rPr lang="de-DE" sz="1400" dirty="0" err="1">
                          <a:effectLst/>
                          <a:latin typeface="Times New Roman" panose="02020603050405020304" pitchFamily="18" charset="0"/>
                          <a:cs typeface="Times New Roman" panose="02020603050405020304" pitchFamily="18" charset="0"/>
                        </a:rPr>
                        <a:t>am</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dirty="0" err="1">
                          <a:effectLst/>
                          <a:latin typeface="Times New Roman" panose="02020603050405020304" pitchFamily="18" charset="0"/>
                          <a:cs typeface="Times New Roman" panose="02020603050405020304" pitchFamily="18" charset="0"/>
                        </a:rPr>
                        <a:t>raaya</a:t>
                      </a:r>
                      <a:r>
                        <a:rPr lang="de-DE" sz="1400" dirty="0">
                          <a:effectLst/>
                          <a:latin typeface="Times New Roman" panose="02020603050405020304" pitchFamily="18" charset="0"/>
                          <a:cs typeface="Times New Roman" panose="02020603050405020304" pitchFamily="18" charset="0"/>
                        </a:rPr>
                        <a:t> ‚Flagge‘</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[r</a:t>
                      </a:r>
                      <a:r>
                        <a:rPr lang="de-DE" sz="1400" dirty="0">
                          <a:solidFill>
                            <a:srgbClr val="FF0000"/>
                          </a:solidFill>
                          <a:effectLst/>
                          <a:latin typeface="Times New Roman" panose="02020603050405020304" pitchFamily="18" charset="0"/>
                          <a:cs typeface="Times New Roman" panose="02020603050405020304" pitchFamily="18" charset="0"/>
                        </a:rPr>
                        <a:t>a</a:t>
                      </a:r>
                      <a:r>
                        <a:rPr lang="de-DE" sz="1400" dirty="0">
                          <a:effectLst/>
                          <a:latin typeface="Times New Roman" panose="02020603050405020304" pitchFamily="18" charset="0"/>
                          <a:cs typeface="Times New Roman" panose="02020603050405020304" pitchFamily="18" charset="0"/>
                        </a:rPr>
                        <a:t>:.</a:t>
                      </a:r>
                      <a:r>
                        <a:rPr lang="de-DE" sz="1400" dirty="0" err="1">
                          <a:solidFill>
                            <a:srgbClr val="FF0000"/>
                          </a:solidFill>
                          <a:effectLst/>
                          <a:latin typeface="Times New Roman" panose="02020603050405020304" pitchFamily="18" charset="0"/>
                          <a:cs typeface="Times New Roman" panose="02020603050405020304" pitchFamily="18" charset="0"/>
                        </a:rPr>
                        <a:t>y</a:t>
                      </a:r>
                      <a:r>
                        <a:rPr lang="de-DE" sz="1400" dirty="0" err="1">
                          <a:effectLst/>
                          <a:latin typeface="Times New Roman" panose="02020603050405020304" pitchFamily="18" charset="0"/>
                          <a:cs typeface="Times New Roman" panose="02020603050405020304" pitchFamily="18" charset="0"/>
                        </a:rPr>
                        <a:t>a</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doyal ‚genug haben‘</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[d</a:t>
                      </a:r>
                      <a:r>
                        <a:rPr lang="de-DE" sz="1400" dirty="0">
                          <a:solidFill>
                            <a:srgbClr val="FF0000"/>
                          </a:solidFill>
                          <a:effectLst/>
                          <a:latin typeface="Times New Roman" panose="02020603050405020304" pitchFamily="18" charset="0"/>
                          <a:cs typeface="Times New Roman" panose="02020603050405020304" pitchFamily="18" charset="0"/>
                        </a:rPr>
                        <a:t>ↄ</a:t>
                      </a:r>
                      <a:r>
                        <a:rPr lang="de-DE" sz="1400" dirty="0">
                          <a:effectLst/>
                          <a:latin typeface="Times New Roman" panose="02020603050405020304" pitchFamily="18" charset="0"/>
                          <a:cs typeface="Times New Roman" panose="02020603050405020304" pitchFamily="18" charset="0"/>
                        </a:rPr>
                        <a:t>.</a:t>
                      </a:r>
                      <a:r>
                        <a:rPr lang="de-DE" sz="1400" dirty="0">
                          <a:solidFill>
                            <a:srgbClr val="FF0000"/>
                          </a:solidFill>
                          <a:effectLst/>
                          <a:latin typeface="Times New Roman" panose="02020603050405020304" pitchFamily="18" charset="0"/>
                          <a:cs typeface="Times New Roman" panose="02020603050405020304" pitchFamily="18" charset="0"/>
                        </a:rPr>
                        <a:t>y</a:t>
                      </a:r>
                      <a:r>
                        <a:rPr lang="de-DE" sz="1400" dirty="0">
                          <a:effectLst/>
                          <a:latin typeface="Times New Roman" panose="02020603050405020304" pitchFamily="18" charset="0"/>
                          <a:cs typeface="Times New Roman" panose="02020603050405020304" pitchFamily="18" charset="0"/>
                        </a:rPr>
                        <a:t>al]</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doyadi ‚ schwachsinnig sein ‘</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d</a:t>
                      </a:r>
                      <a:r>
                        <a:rPr lang="de-DE" sz="1400" dirty="0" err="1">
                          <a:solidFill>
                            <a:srgbClr val="FF0000"/>
                          </a:solidFill>
                          <a:effectLst/>
                          <a:latin typeface="Times New Roman" panose="02020603050405020304" pitchFamily="18" charset="0"/>
                          <a:cs typeface="Times New Roman" panose="02020603050405020304" pitchFamily="18" charset="0"/>
                        </a:rPr>
                        <a:t>ↄ</a:t>
                      </a:r>
                      <a:r>
                        <a:rPr lang="de-DE" sz="1400" dirty="0" err="1">
                          <a:effectLst/>
                          <a:latin typeface="Times New Roman" panose="02020603050405020304" pitchFamily="18" charset="0"/>
                          <a:cs typeface="Times New Roman" panose="02020603050405020304" pitchFamily="18" charset="0"/>
                        </a:rPr>
                        <a:t>.</a:t>
                      </a:r>
                      <a:r>
                        <a:rPr lang="de-DE" sz="1400" dirty="0" err="1">
                          <a:solidFill>
                            <a:srgbClr val="FF0000"/>
                          </a:solidFill>
                          <a:effectLst/>
                          <a:latin typeface="Times New Roman" panose="02020603050405020304" pitchFamily="18" charset="0"/>
                          <a:cs typeface="Times New Roman" panose="02020603050405020304" pitchFamily="18" charset="0"/>
                        </a:rPr>
                        <a:t>y</a:t>
                      </a:r>
                      <a:r>
                        <a:rPr lang="de-DE" sz="1400" dirty="0" err="1">
                          <a:effectLst/>
                          <a:latin typeface="Times New Roman" panose="02020603050405020304" pitchFamily="18" charset="0"/>
                          <a:cs typeface="Times New Roman" panose="02020603050405020304" pitchFamily="18" charset="0"/>
                        </a:rPr>
                        <a:t>a.di</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rawante ‚Wettbewerb machen‘</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r</a:t>
                      </a:r>
                      <a:r>
                        <a:rPr lang="de-DE" sz="1400" dirty="0" err="1">
                          <a:solidFill>
                            <a:srgbClr val="FF0000"/>
                          </a:solidFill>
                          <a:effectLst/>
                          <a:latin typeface="Times New Roman" panose="02020603050405020304" pitchFamily="18" charset="0"/>
                          <a:cs typeface="Times New Roman" panose="02020603050405020304" pitchFamily="18" charset="0"/>
                        </a:rPr>
                        <a:t>a</a:t>
                      </a:r>
                      <a:r>
                        <a:rPr lang="de-DE" sz="1400" dirty="0" err="1">
                          <a:effectLst/>
                          <a:latin typeface="Times New Roman" panose="02020603050405020304" pitchFamily="18" charset="0"/>
                          <a:cs typeface="Times New Roman" panose="02020603050405020304" pitchFamily="18" charset="0"/>
                        </a:rPr>
                        <a:t>.</a:t>
                      </a:r>
                      <a:r>
                        <a:rPr lang="de-DE" sz="1400" dirty="0" err="1">
                          <a:solidFill>
                            <a:srgbClr val="FF0000"/>
                          </a:solidFill>
                          <a:effectLst/>
                          <a:latin typeface="Times New Roman" panose="02020603050405020304" pitchFamily="18" charset="0"/>
                          <a:cs typeface="Times New Roman" panose="02020603050405020304" pitchFamily="18" charset="0"/>
                        </a:rPr>
                        <a:t>w</a:t>
                      </a:r>
                      <a:r>
                        <a:rPr lang="de-DE" sz="1400" dirty="0" err="1">
                          <a:effectLst/>
                          <a:latin typeface="Times New Roman" panose="02020603050405020304" pitchFamily="18" charset="0"/>
                          <a:cs typeface="Times New Roman" panose="02020603050405020304" pitchFamily="18" charset="0"/>
                        </a:rPr>
                        <a:t>an.tε</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r h="314522">
                <a:tc vMerge="1">
                  <a:txBody>
                    <a:bodyPr/>
                    <a:lstStyle/>
                    <a:p>
                      <a:endParaRPr lang="fr-FR"/>
                    </a:p>
                  </a:txBody>
                  <a:tcPr/>
                </a:tc>
                <a:tc>
                  <a:txBody>
                    <a:bodyPr/>
                    <a:lstStyle/>
                    <a:p>
                      <a:pPr algn="just">
                        <a:lnSpc>
                          <a:spcPct val="150000"/>
                        </a:lnSpc>
                        <a:spcAft>
                          <a:spcPts val="0"/>
                        </a:spcAft>
                        <a:tabLst>
                          <a:tab pos="1812925" algn="r"/>
                        </a:tabLst>
                      </a:pPr>
                      <a:r>
                        <a:rPr lang="de-DE" sz="1400">
                          <a:effectLst/>
                          <a:latin typeface="Times New Roman" panose="02020603050405020304" pitchFamily="18" charset="0"/>
                          <a:cs typeface="Times New Roman" panose="02020603050405020304" pitchFamily="18" charset="0"/>
                        </a:rPr>
                        <a:t>gawal ‚mach schnell‘	</a:t>
                      </a:r>
                      <a:endParaRPr lang="fr-FR" sz="1400">
                        <a:effectLst/>
                        <a:latin typeface="Times New Roman" panose="02020603050405020304" pitchFamily="18" charset="0"/>
                        <a:ea typeface="Calibri"/>
                        <a:cs typeface="Times New Roman" panose="02020603050405020304" pitchFamily="18" charset="0"/>
                      </a:endParaRPr>
                    </a:p>
                  </a:txBody>
                  <a:tcPr marL="62861" marR="62861" marT="0" marB="0"/>
                </a:tc>
                <a:tc>
                  <a:txBody>
                    <a:bodyPr/>
                    <a:lstStyle/>
                    <a:p>
                      <a:pPr algn="l">
                        <a:lnSpc>
                          <a:spcPct val="150000"/>
                        </a:lnSpc>
                        <a:spcAft>
                          <a:spcPts val="0"/>
                        </a:spcAft>
                      </a:pPr>
                      <a:r>
                        <a:rPr lang="de-DE" sz="1400" dirty="0">
                          <a:effectLst/>
                          <a:latin typeface="Times New Roman" panose="02020603050405020304" pitchFamily="18" charset="0"/>
                          <a:cs typeface="Times New Roman" panose="02020603050405020304" pitchFamily="18" charset="0"/>
                        </a:rPr>
                        <a:t>[</a:t>
                      </a:r>
                      <a:r>
                        <a:rPr lang="de-DE" sz="1400" dirty="0" err="1">
                          <a:effectLst/>
                          <a:latin typeface="Times New Roman" panose="02020603050405020304" pitchFamily="18" charset="0"/>
                          <a:cs typeface="Times New Roman" panose="02020603050405020304" pitchFamily="18" charset="0"/>
                        </a:rPr>
                        <a:t>g</a:t>
                      </a:r>
                      <a:r>
                        <a:rPr lang="de-DE" sz="1400" dirty="0" err="1">
                          <a:solidFill>
                            <a:srgbClr val="FF0000"/>
                          </a:solidFill>
                          <a:effectLst/>
                          <a:latin typeface="Times New Roman" panose="02020603050405020304" pitchFamily="18" charset="0"/>
                          <a:cs typeface="Times New Roman" panose="02020603050405020304" pitchFamily="18" charset="0"/>
                        </a:rPr>
                        <a:t>a</a:t>
                      </a:r>
                      <a:r>
                        <a:rPr lang="de-DE" sz="1400" dirty="0" err="1">
                          <a:effectLst/>
                          <a:latin typeface="Times New Roman" panose="02020603050405020304" pitchFamily="18" charset="0"/>
                          <a:cs typeface="Times New Roman" panose="02020603050405020304" pitchFamily="18" charset="0"/>
                        </a:rPr>
                        <a:t>.</a:t>
                      </a:r>
                      <a:r>
                        <a:rPr lang="de-DE" sz="1400" dirty="0" err="1">
                          <a:solidFill>
                            <a:srgbClr val="FF0000"/>
                          </a:solidFill>
                          <a:effectLst/>
                          <a:latin typeface="Times New Roman" panose="02020603050405020304" pitchFamily="18" charset="0"/>
                          <a:cs typeface="Times New Roman" panose="02020603050405020304" pitchFamily="18" charset="0"/>
                        </a:rPr>
                        <a:t>w</a:t>
                      </a:r>
                      <a:r>
                        <a:rPr lang="de-DE" sz="1400" dirty="0" err="1">
                          <a:effectLst/>
                          <a:latin typeface="Times New Roman" panose="02020603050405020304" pitchFamily="18" charset="0"/>
                          <a:cs typeface="Times New Roman" panose="02020603050405020304" pitchFamily="18" charset="0"/>
                        </a:rPr>
                        <a:t>al</a:t>
                      </a:r>
                      <a:r>
                        <a:rPr lang="de-DE"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2861" marR="62861" marT="0" marB="0"/>
                </a:tc>
              </a:tr>
            </a:tbl>
          </a:graphicData>
        </a:graphic>
      </p:graphicFrame>
    </p:spTree>
    <p:extLst>
      <p:ext uri="{BB962C8B-B14F-4D97-AF65-F5344CB8AC3E}">
        <p14:creationId xmlns:p14="http://schemas.microsoft.com/office/powerpoint/2010/main" val="21381997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700" dirty="0" smtClean="0">
                <a:solidFill>
                  <a:srgbClr val="00B0F0"/>
                </a:solidFill>
                <a:latin typeface="Times New Roman" panose="02020603050405020304" pitchFamily="18" charset="0"/>
                <a:cs typeface="Times New Roman" panose="02020603050405020304" pitchFamily="18" charset="0"/>
              </a:rPr>
              <a:t>Silbenverteilungsmethode</a:t>
            </a:r>
            <a:r>
              <a:rPr lang="fr-FR" dirty="0">
                <a:latin typeface="Times New Roman" panose="02020603050405020304" pitchFamily="18" charset="0"/>
                <a:cs typeface="Times New Roman" panose="02020603050405020304" pitchFamily="18" charset="0"/>
              </a:rPr>
              <a:t/>
            </a:r>
            <a:br>
              <a:rPr lang="fr-FR" dirty="0">
                <a:latin typeface="Times New Roman" panose="02020603050405020304" pitchFamily="18" charset="0"/>
                <a:cs typeface="Times New Roman" panose="02020603050405020304" pitchFamily="18" charset="0"/>
              </a:rPr>
            </a:br>
            <a:endParaRPr lang="fr-FR" dirty="0"/>
          </a:p>
        </p:txBody>
      </p:sp>
      <p:sp>
        <p:nvSpPr>
          <p:cNvPr id="3" name="Espace réservé du contenu 2"/>
          <p:cNvSpPr>
            <a:spLocks noGrp="1"/>
          </p:cNvSpPr>
          <p:nvPr>
            <p:ph sz="half" idx="1"/>
          </p:nvPr>
        </p:nvSpPr>
        <p:spPr>
          <a:xfrm>
            <a:off x="0" y="1600200"/>
            <a:ext cx="4495800" cy="5257800"/>
          </a:xfrm>
        </p:spPr>
        <p:txBody>
          <a:bodyPr/>
          <a:lstStyle/>
          <a:p>
            <a:pPr marL="0" indent="0" algn="ctr">
              <a:buNone/>
            </a:pPr>
            <a:r>
              <a:rPr lang="fr-FR" sz="1800" dirty="0" smtClean="0">
                <a:solidFill>
                  <a:srgbClr val="FF0000"/>
                </a:solidFill>
                <a:latin typeface="Times New Roman" panose="02020603050405020304" pitchFamily="18" charset="0"/>
                <a:cs typeface="Times New Roman" panose="02020603050405020304" pitchFamily="18" charset="0"/>
              </a:rPr>
              <a:t>Wolof </a:t>
            </a:r>
          </a:p>
          <a:p>
            <a:pPr algn="just">
              <a:buFont typeface="Wingdings" panose="05000000000000000000" pitchFamily="2" charset="2"/>
              <a:buChar char="ü"/>
            </a:pPr>
            <a:r>
              <a:rPr lang="fr-FR" sz="1800" dirty="0" err="1" smtClean="0">
                <a:latin typeface="Times New Roman" panose="02020603050405020304" pitchFamily="18" charset="0"/>
                <a:cs typeface="Times New Roman" panose="02020603050405020304" pitchFamily="18" charset="0"/>
              </a:rPr>
              <a:t>Jede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Konsonantenverbindung</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im Wolof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eine </a:t>
            </a:r>
            <a:r>
              <a:rPr lang="fr-FR" sz="1800" dirty="0" err="1" smtClean="0">
                <a:latin typeface="Times New Roman" panose="02020603050405020304" pitchFamily="18" charset="0"/>
                <a:cs typeface="Times New Roman" panose="02020603050405020304" pitchFamily="18" charset="0"/>
              </a:rPr>
              <a:t>Silbengrenze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aufgeteilt</a:t>
            </a:r>
            <a:r>
              <a:rPr lang="fr-FR" sz="1800" dirty="0" smtClean="0">
                <a:latin typeface="Times New Roman" panose="02020603050405020304" pitchFamily="18" charset="0"/>
                <a:cs typeface="Times New Roman" panose="02020603050405020304" pitchFamily="18" charset="0"/>
              </a:rPr>
              <a:t> (vgl. Ka 1994).</a:t>
            </a:r>
          </a:p>
          <a:p>
            <a:pPr marL="0" indent="0" algn="just">
              <a:buNone/>
            </a:pPr>
            <a:endParaRPr lang="fr-FR" sz="1800" dirty="0">
              <a:latin typeface="Times New Roman" panose="02020603050405020304" pitchFamily="18" charset="0"/>
              <a:cs typeface="Times New Roman" panose="02020603050405020304" pitchFamily="18" charset="0"/>
            </a:endParaRPr>
          </a:p>
          <a:p>
            <a:pPr marL="0" indent="0" algn="just">
              <a:buNone/>
            </a:pPr>
            <a:endParaRPr lang="fr-FR" sz="1800" dirty="0">
              <a:latin typeface="Times New Roman" panose="02020603050405020304" pitchFamily="18" charset="0"/>
              <a:cs typeface="Times New Roman" panose="02020603050405020304" pitchFamily="18" charset="0"/>
            </a:endParaRPr>
          </a:p>
        </p:txBody>
      </p:sp>
      <p:sp>
        <p:nvSpPr>
          <p:cNvPr id="4" name="Espace réservé du contenu 3"/>
          <p:cNvSpPr>
            <a:spLocks noGrp="1"/>
          </p:cNvSpPr>
          <p:nvPr>
            <p:ph sz="half" idx="2"/>
          </p:nvPr>
        </p:nvSpPr>
        <p:spPr>
          <a:xfrm>
            <a:off x="4648200" y="1600200"/>
            <a:ext cx="4495800" cy="5257800"/>
          </a:xfrm>
        </p:spPr>
        <p:txBody>
          <a:bodyPr/>
          <a:lstStyle/>
          <a:p>
            <a:pPr marL="0" indent="0" algn="ctr">
              <a:buNone/>
            </a:pPr>
            <a:r>
              <a:rPr lang="fr-FR" sz="1800" dirty="0" smtClean="0">
                <a:solidFill>
                  <a:srgbClr val="00B050"/>
                </a:solidFill>
                <a:latin typeface="Times New Roman" panose="02020603050405020304" pitchFamily="18" charset="0"/>
                <a:cs typeface="Times New Roman" panose="02020603050405020304" pitchFamily="18" charset="0"/>
              </a:rPr>
              <a:t>Deutsch</a:t>
            </a:r>
          </a:p>
          <a:p>
            <a:pPr algn="just">
              <a:buFont typeface="Courier New" panose="02070309020205020404" pitchFamily="49" charset="0"/>
              <a:buChar char="o"/>
            </a:pPr>
            <a:r>
              <a:rPr lang="fr-FR" sz="1800" dirty="0" err="1" smtClean="0">
                <a:latin typeface="Times New Roman" panose="02020603050405020304" pitchFamily="18" charset="0"/>
                <a:cs typeface="Times New Roman" panose="02020603050405020304" pitchFamily="18" charset="0"/>
              </a:rPr>
              <a:t>Ist</a:t>
            </a:r>
            <a:r>
              <a:rPr lang="fr-FR" sz="1800" dirty="0" smtClean="0">
                <a:latin typeface="Times New Roman" panose="02020603050405020304" pitchFamily="18" charset="0"/>
                <a:cs typeface="Times New Roman" panose="02020603050405020304" pitchFamily="18" charset="0"/>
              </a:rPr>
              <a:t> die </a:t>
            </a:r>
            <a:r>
              <a:rPr lang="fr-FR" sz="1800" dirty="0" err="1" smtClean="0">
                <a:latin typeface="Times New Roman" panose="02020603050405020304" pitchFamily="18" charset="0"/>
                <a:cs typeface="Times New Roman" panose="02020603050405020304" pitchFamily="18" charset="0"/>
              </a:rPr>
              <a:t>Verbindung</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erlaubt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sie</a:t>
            </a:r>
            <a:r>
              <a:rPr lang="fr-FR" sz="1800" dirty="0" smtClean="0">
                <a:latin typeface="Times New Roman" panose="02020603050405020304" pitchFamily="18" charset="0"/>
                <a:cs typeface="Times New Roman" panose="02020603050405020304" pitchFamily="18" charset="0"/>
              </a:rPr>
              <a:t> im Deutschen als Silbenonset </a:t>
            </a:r>
            <a:r>
              <a:rPr lang="fr-FR" sz="1800" dirty="0" err="1" smtClean="0">
                <a:latin typeface="Times New Roman" panose="02020603050405020304" pitchFamily="18" charset="0"/>
                <a:cs typeface="Times New Roman" panose="02020603050405020304" pitchFamily="18" charset="0"/>
              </a:rPr>
              <a:t>verwendet</a:t>
            </a: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z.B. </a:t>
            </a:r>
            <a:r>
              <a:rPr lang="fr-FR" sz="1800" dirty="0" err="1" smtClean="0">
                <a:latin typeface="Times New Roman" panose="02020603050405020304" pitchFamily="18" charset="0"/>
                <a:cs typeface="Times New Roman" panose="02020603050405020304" pitchFamily="18" charset="0"/>
              </a:rPr>
              <a:t>Problem</a:t>
            </a:r>
            <a:r>
              <a:rPr lang="fr-FR" sz="1800" dirty="0" smtClean="0">
                <a:latin typeface="Times New Roman" panose="02020603050405020304" pitchFamily="18" charset="0"/>
                <a:cs typeface="Times New Roman" panose="02020603050405020304" pitchFamily="18" charset="0"/>
              </a:rPr>
              <a:t> [prↄ.</a:t>
            </a:r>
            <a:r>
              <a:rPr lang="fr-FR" sz="1800" dirty="0" err="1" smtClean="0">
                <a:solidFill>
                  <a:srgbClr val="00B050"/>
                </a:solidFill>
                <a:latin typeface="Times New Roman" panose="02020603050405020304" pitchFamily="18" charset="0"/>
                <a:cs typeface="Times New Roman" panose="02020603050405020304" pitchFamily="18" charset="0"/>
              </a:rPr>
              <a:t>bl</a:t>
            </a:r>
            <a:r>
              <a:rPr lang="fr-FR" sz="1800" dirty="0" err="1" smtClean="0">
                <a:latin typeface="Times New Roman" panose="02020603050405020304" pitchFamily="18" charset="0"/>
                <a:cs typeface="Times New Roman" panose="02020603050405020304" pitchFamily="18" charset="0"/>
              </a:rPr>
              <a:t>e:m</a:t>
            </a:r>
            <a:r>
              <a:rPr lang="fr-FR" sz="1800" dirty="0" smtClean="0">
                <a:latin typeface="Times New Roman" panose="02020603050405020304" pitchFamily="18" charset="0"/>
                <a:cs typeface="Times New Roman" panose="02020603050405020304" pitchFamily="18" charset="0"/>
              </a:rPr>
              <a:t>]</a:t>
            </a:r>
          </a:p>
          <a:p>
            <a:pPr marL="0" indent="0" algn="just">
              <a:buNone/>
            </a:pPr>
            <a:endParaRPr lang="fr-FR" sz="1800" dirty="0" smtClean="0">
              <a:latin typeface="Times New Roman" panose="02020603050405020304" pitchFamily="18" charset="0"/>
              <a:cs typeface="Times New Roman" panose="02020603050405020304" pitchFamily="18" charset="0"/>
            </a:endParaRPr>
          </a:p>
          <a:p>
            <a:pPr algn="just">
              <a:buFont typeface="Courier New" panose="02070309020205020404" pitchFamily="49" charset="0"/>
              <a:buChar char="o"/>
            </a:pPr>
            <a:r>
              <a:rPr lang="fr-FR" sz="1800" dirty="0" err="1">
                <a:latin typeface="Times New Roman" panose="02020603050405020304" pitchFamily="18" charset="0"/>
                <a:cs typeface="Times New Roman" panose="02020603050405020304" pitchFamily="18" charset="0"/>
              </a:rPr>
              <a:t>Ist</a:t>
            </a:r>
            <a:r>
              <a:rPr lang="fr-FR" sz="1800" dirty="0">
                <a:latin typeface="Times New Roman" panose="02020603050405020304" pitchFamily="18" charset="0"/>
                <a:cs typeface="Times New Roman" panose="02020603050405020304" pitchFamily="18" charset="0"/>
              </a:rPr>
              <a:t> die </a:t>
            </a:r>
            <a:r>
              <a:rPr lang="fr-FR" sz="1800" dirty="0" err="1">
                <a:latin typeface="Times New Roman" panose="02020603050405020304" pitchFamily="18" charset="0"/>
                <a:cs typeface="Times New Roman" panose="02020603050405020304" pitchFamily="18" charset="0"/>
              </a:rPr>
              <a:t>Verbindung</a:t>
            </a:r>
            <a:r>
              <a:rPr lang="fr-FR" sz="1800" dirty="0">
                <a:latin typeface="Times New Roman" panose="02020603050405020304" pitchFamily="18" charset="0"/>
                <a:cs typeface="Times New Roman" panose="02020603050405020304" pitchFamily="18" charset="0"/>
              </a:rPr>
              <a:t> im </a:t>
            </a:r>
            <a:r>
              <a:rPr lang="fr-FR" sz="1800" dirty="0" err="1">
                <a:latin typeface="Times New Roman" panose="02020603050405020304" pitchFamily="18" charset="0"/>
                <a:cs typeface="Times New Roman" panose="02020603050405020304" pitchFamily="18" charset="0"/>
              </a:rPr>
              <a:t>deutschen</a:t>
            </a:r>
            <a:r>
              <a:rPr lang="fr-FR" sz="1800" dirty="0">
                <a:latin typeface="Times New Roman" panose="02020603050405020304" pitchFamily="18" charset="0"/>
                <a:cs typeface="Times New Roman" panose="02020603050405020304" pitchFamily="18" charset="0"/>
              </a:rPr>
              <a:t> Onset </a:t>
            </a:r>
            <a:r>
              <a:rPr lang="fr-FR" sz="1800" dirty="0" err="1">
                <a:latin typeface="Times New Roman" panose="02020603050405020304" pitchFamily="18" charset="0"/>
                <a:cs typeface="Times New Roman" panose="02020603050405020304" pitchFamily="18" charset="0"/>
              </a:rPr>
              <a:t>nicht</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erlaubt</a:t>
            </a:r>
            <a:r>
              <a:rPr lang="fr-FR" sz="1800" dirty="0">
                <a:latin typeface="Times New Roman" panose="02020603050405020304" pitchFamily="18" charset="0"/>
                <a:cs typeface="Times New Roman" panose="02020603050405020304" pitchFamily="18" charset="0"/>
              </a:rPr>
              <a:t>, werden die Konsonanten </a:t>
            </a:r>
            <a:r>
              <a:rPr lang="fr-FR" sz="1800" dirty="0" err="1">
                <a:latin typeface="Times New Roman" panose="02020603050405020304" pitchFamily="18" charset="0"/>
                <a:cs typeface="Times New Roman" panose="02020603050405020304" pitchFamily="18" charset="0"/>
              </a:rPr>
              <a:t>durch</a:t>
            </a:r>
            <a:r>
              <a:rPr lang="fr-FR" sz="1800" dirty="0">
                <a:latin typeface="Times New Roman" panose="02020603050405020304" pitchFamily="18" charset="0"/>
                <a:cs typeface="Times New Roman" panose="02020603050405020304" pitchFamily="18" charset="0"/>
              </a:rPr>
              <a:t> eine </a:t>
            </a:r>
            <a:r>
              <a:rPr lang="fr-FR" sz="1800" dirty="0" err="1">
                <a:latin typeface="Times New Roman" panose="02020603050405020304" pitchFamily="18" charset="0"/>
                <a:cs typeface="Times New Roman" panose="02020603050405020304" pitchFamily="18" charset="0"/>
              </a:rPr>
              <a:t>Silbengrenze</a:t>
            </a:r>
            <a:r>
              <a:rPr lang="fr-FR" sz="1800" dirty="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getrennt</a:t>
            </a:r>
            <a:r>
              <a:rPr lang="fr-FR" sz="1800" dirty="0" smtClean="0">
                <a:latin typeface="Times New Roman" panose="02020603050405020304" pitchFamily="18" charset="0"/>
                <a:cs typeface="Times New Roman" panose="02020603050405020304" pitchFamily="18" charset="0"/>
              </a:rPr>
              <a:t>. </a:t>
            </a:r>
            <a:endParaRPr lang="fr-FR" sz="1800" dirty="0">
              <a:latin typeface="Times New Roman" panose="02020603050405020304" pitchFamily="18" charset="0"/>
              <a:cs typeface="Times New Roman" panose="02020603050405020304" pitchFamily="18" charset="0"/>
            </a:endParaRPr>
          </a:p>
          <a:p>
            <a:pPr marL="0" indent="0" algn="just">
              <a:buNone/>
            </a:pPr>
            <a:endParaRPr lang="fr-FR" sz="1800" dirty="0" smtClean="0">
              <a:latin typeface="Times New Roman" panose="02020603050405020304" pitchFamily="18" charset="0"/>
              <a:cs typeface="Times New Roman" panose="02020603050405020304" pitchFamily="18" charset="0"/>
            </a:endParaRPr>
          </a:p>
          <a:p>
            <a:pPr marL="0" indent="0" algn="just">
              <a:buNone/>
            </a:pPr>
            <a:endParaRPr lang="fr-FR" sz="1800" dirty="0" smtClean="0">
              <a:latin typeface="Times New Roman" panose="02020603050405020304" pitchFamily="18" charset="0"/>
              <a:cs typeface="Times New Roman" panose="02020603050405020304" pitchFamily="18" charset="0"/>
            </a:endParaRPr>
          </a:p>
          <a:p>
            <a:pPr marL="0" indent="0" algn="just">
              <a:buNone/>
            </a:pPr>
            <a:endParaRPr lang="fr-FR" sz="1800" dirty="0">
              <a:latin typeface="Times New Roman" panose="02020603050405020304" pitchFamily="18" charset="0"/>
              <a:cs typeface="Times New Roman" panose="02020603050405020304" pitchFamily="18"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3184689616"/>
              </p:ext>
            </p:extLst>
          </p:nvPr>
        </p:nvGraphicFramePr>
        <p:xfrm>
          <a:off x="0" y="2852936"/>
          <a:ext cx="4499991" cy="3744414"/>
        </p:xfrm>
        <a:graphic>
          <a:graphicData uri="http://schemas.openxmlformats.org/drawingml/2006/table">
            <a:tbl>
              <a:tblPr firstRow="1" firstCol="1" bandRow="1">
                <a:tableStyleId>{5C22544A-7EE6-4342-B048-85BDC9FD1C3A}</a:tableStyleId>
              </a:tblPr>
              <a:tblGrid>
                <a:gridCol w="1464079"/>
                <a:gridCol w="1517956"/>
                <a:gridCol w="1517956"/>
              </a:tblGrid>
              <a:tr h="748884">
                <a:tc>
                  <a:txBody>
                    <a:bodyPr/>
                    <a:lstStyle/>
                    <a:p>
                      <a:pPr algn="just">
                        <a:lnSpc>
                          <a:spcPct val="150000"/>
                        </a:lnSpc>
                        <a:spcAft>
                          <a:spcPts val="0"/>
                        </a:spcAft>
                      </a:pPr>
                      <a:r>
                        <a:rPr lang="de-DE" sz="1200" dirty="0">
                          <a:effectLst/>
                        </a:rPr>
                        <a:t>Konsonantenverbindung</a:t>
                      </a:r>
                      <a:endParaRPr lang="fr-FR" sz="11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Wörter</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Lautung</a:t>
                      </a:r>
                      <a:endParaRPr lang="fr-FR" sz="1100">
                        <a:effectLst/>
                        <a:latin typeface="Calibri"/>
                        <a:ea typeface="Calibri"/>
                        <a:cs typeface="Times New Roman"/>
                      </a:endParaRPr>
                    </a:p>
                  </a:txBody>
                  <a:tcPr marL="68580" marR="68580" marT="0" marB="0"/>
                </a:tc>
              </a:tr>
              <a:tr h="374441">
                <a:tc>
                  <a:txBody>
                    <a:bodyPr/>
                    <a:lstStyle/>
                    <a:p>
                      <a:pPr algn="just">
                        <a:lnSpc>
                          <a:spcPct val="150000"/>
                        </a:lnSpc>
                        <a:spcAft>
                          <a:spcPts val="0"/>
                        </a:spcAft>
                      </a:pPr>
                      <a:r>
                        <a:rPr lang="de-DE" sz="1200">
                          <a:effectLst/>
                        </a:rPr>
                        <a:t>[kl]</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yéegle ‚informieren‘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[ye:k.lε]</a:t>
                      </a:r>
                      <a:endParaRPr lang="fr-FR" sz="1100">
                        <a:effectLst/>
                        <a:latin typeface="Calibri"/>
                        <a:ea typeface="Calibri"/>
                        <a:cs typeface="Times New Roman"/>
                      </a:endParaRPr>
                    </a:p>
                  </a:txBody>
                  <a:tcPr marL="68580" marR="68580" marT="0" marB="0"/>
                </a:tc>
              </a:tr>
              <a:tr h="374441">
                <a:tc>
                  <a:txBody>
                    <a:bodyPr/>
                    <a:lstStyle/>
                    <a:p>
                      <a:pPr algn="just">
                        <a:lnSpc>
                          <a:spcPct val="150000"/>
                        </a:lnSpc>
                        <a:spcAft>
                          <a:spcPts val="0"/>
                        </a:spcAft>
                      </a:pPr>
                      <a:r>
                        <a:rPr lang="de-DE" sz="1200">
                          <a:effectLst/>
                        </a:rPr>
                        <a:t>[wl]</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dëwlin ‚Öl‘</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[dәw.lin]</a:t>
                      </a:r>
                      <a:endParaRPr lang="fr-FR" sz="1100">
                        <a:effectLst/>
                        <a:latin typeface="Calibri"/>
                        <a:ea typeface="Calibri"/>
                        <a:cs typeface="Times New Roman"/>
                      </a:endParaRPr>
                    </a:p>
                  </a:txBody>
                  <a:tcPr marL="68580" marR="68580" marT="0" marB="0"/>
                </a:tc>
              </a:tr>
              <a:tr h="374441">
                <a:tc>
                  <a:txBody>
                    <a:bodyPr/>
                    <a:lstStyle/>
                    <a:p>
                      <a:pPr algn="just">
                        <a:lnSpc>
                          <a:spcPct val="150000"/>
                        </a:lnSpc>
                        <a:spcAft>
                          <a:spcPts val="0"/>
                        </a:spcAft>
                      </a:pPr>
                      <a:r>
                        <a:rPr lang="de-DE" sz="1200">
                          <a:effectLst/>
                        </a:rPr>
                        <a:t>[ct]</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laajte ‚fragen‘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[la:c.tε]</a:t>
                      </a:r>
                      <a:endParaRPr lang="fr-FR" sz="1100">
                        <a:effectLst/>
                        <a:latin typeface="Calibri"/>
                        <a:ea typeface="Calibri"/>
                        <a:cs typeface="Times New Roman"/>
                      </a:endParaRPr>
                    </a:p>
                  </a:txBody>
                  <a:tcPr marL="68580" marR="68580" marT="0" marB="0"/>
                </a:tc>
              </a:tr>
              <a:tr h="374441">
                <a:tc>
                  <a:txBody>
                    <a:bodyPr/>
                    <a:lstStyle/>
                    <a:p>
                      <a:pPr algn="just">
                        <a:lnSpc>
                          <a:spcPct val="150000"/>
                        </a:lnSpc>
                        <a:spcAft>
                          <a:spcPts val="0"/>
                        </a:spcAft>
                      </a:pPr>
                      <a:r>
                        <a:rPr lang="de-DE" sz="1200">
                          <a:effectLst/>
                        </a:rPr>
                        <a:t>[wl]</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nawle ‚Freund‘</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[naw.lε]</a:t>
                      </a:r>
                      <a:endParaRPr lang="fr-FR" sz="1100">
                        <a:effectLst/>
                        <a:latin typeface="Calibri"/>
                        <a:ea typeface="Calibri"/>
                        <a:cs typeface="Times New Roman"/>
                      </a:endParaRPr>
                    </a:p>
                  </a:txBody>
                  <a:tcPr marL="68580" marR="68580" marT="0" marB="0"/>
                </a:tc>
              </a:tr>
              <a:tr h="374441">
                <a:tc>
                  <a:txBody>
                    <a:bodyPr/>
                    <a:lstStyle/>
                    <a:p>
                      <a:pPr algn="just">
                        <a:lnSpc>
                          <a:spcPct val="150000"/>
                        </a:lnSpc>
                        <a:spcAft>
                          <a:spcPts val="0"/>
                        </a:spcAft>
                      </a:pPr>
                      <a:r>
                        <a:rPr lang="de-DE" sz="1200">
                          <a:effectLst/>
                        </a:rPr>
                        <a:t>[yk]</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bëykat ‚Bauer‘</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[bәy.kat]</a:t>
                      </a:r>
                      <a:endParaRPr lang="fr-FR" sz="1100">
                        <a:effectLst/>
                        <a:latin typeface="Calibri"/>
                        <a:ea typeface="Calibri"/>
                        <a:cs typeface="Times New Roman"/>
                      </a:endParaRPr>
                    </a:p>
                  </a:txBody>
                  <a:tcPr marL="68580" marR="68580" marT="0" marB="0"/>
                </a:tc>
              </a:tr>
              <a:tr h="374441">
                <a:tc>
                  <a:txBody>
                    <a:bodyPr/>
                    <a:lstStyle/>
                    <a:p>
                      <a:pPr algn="just">
                        <a:lnSpc>
                          <a:spcPct val="150000"/>
                        </a:lnSpc>
                        <a:spcAft>
                          <a:spcPts val="0"/>
                        </a:spcAft>
                      </a:pPr>
                      <a:r>
                        <a:rPr lang="de-DE" sz="1200" dirty="0">
                          <a:effectLst/>
                        </a:rPr>
                        <a:t>[nk]</a:t>
                      </a:r>
                      <a:endParaRPr lang="fr-FR" sz="11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fenkat ‚Lügner‘</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[fεn.kat]</a:t>
                      </a:r>
                      <a:endParaRPr lang="fr-FR" sz="1100">
                        <a:effectLst/>
                        <a:latin typeface="Calibri"/>
                        <a:ea typeface="Calibri"/>
                        <a:cs typeface="Times New Roman"/>
                      </a:endParaRPr>
                    </a:p>
                  </a:txBody>
                  <a:tcPr marL="68580" marR="68580" marT="0" marB="0"/>
                </a:tc>
              </a:tr>
              <a:tr h="748884">
                <a:tc>
                  <a:txBody>
                    <a:bodyPr/>
                    <a:lstStyle/>
                    <a:p>
                      <a:pPr algn="just">
                        <a:lnSpc>
                          <a:spcPct val="150000"/>
                        </a:lnSpc>
                        <a:spcAft>
                          <a:spcPts val="0"/>
                        </a:spcAft>
                      </a:pPr>
                      <a:r>
                        <a:rPr lang="de-DE" sz="1200">
                          <a:effectLst/>
                        </a:rPr>
                        <a:t>[xnj]</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wallaxnjaan ‚Mückenlarve‘</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dirty="0">
                          <a:effectLst/>
                        </a:rPr>
                        <a:t>[waļax.nja:n]</a:t>
                      </a:r>
                      <a:endParaRPr lang="fr-FR" sz="1100" dirty="0">
                        <a:effectLst/>
                        <a:latin typeface="Calibri"/>
                        <a:ea typeface="Calibri"/>
                        <a:cs typeface="Times New Roman"/>
                      </a:endParaRPr>
                    </a:p>
                  </a:txBody>
                  <a:tcPr marL="68580" marR="68580" marT="0" marB="0"/>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3999316341"/>
              </p:ext>
            </p:extLst>
          </p:nvPr>
        </p:nvGraphicFramePr>
        <p:xfrm>
          <a:off x="4750497" y="4293096"/>
          <a:ext cx="4393503" cy="1872208"/>
        </p:xfrm>
        <a:graphic>
          <a:graphicData uri="http://schemas.openxmlformats.org/drawingml/2006/table">
            <a:tbl>
              <a:tblPr firstRow="1" firstCol="1" bandRow="1">
                <a:tableStyleId>{284E427A-3D55-4303-BF80-6455036E1DE7}</a:tableStyleId>
              </a:tblPr>
              <a:tblGrid>
                <a:gridCol w="1429433"/>
                <a:gridCol w="1482035"/>
                <a:gridCol w="1482035"/>
              </a:tblGrid>
              <a:tr h="774166">
                <a:tc>
                  <a:txBody>
                    <a:bodyPr/>
                    <a:lstStyle/>
                    <a:p>
                      <a:pPr algn="just">
                        <a:lnSpc>
                          <a:spcPct val="150000"/>
                        </a:lnSpc>
                        <a:spcAft>
                          <a:spcPts val="0"/>
                        </a:spcAft>
                      </a:pPr>
                      <a:r>
                        <a:rPr lang="de-DE" sz="1200" dirty="0">
                          <a:effectLst/>
                        </a:rPr>
                        <a:t>Konsonantenverbindung</a:t>
                      </a:r>
                      <a:endParaRPr lang="fr-FR" sz="11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dirty="0">
                          <a:effectLst/>
                        </a:rPr>
                        <a:t>Wörter</a:t>
                      </a:r>
                      <a:endParaRPr lang="fr-FR" sz="11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Lautung</a:t>
                      </a:r>
                      <a:endParaRPr lang="fr-FR" sz="1100">
                        <a:effectLst/>
                        <a:latin typeface="Calibri"/>
                        <a:ea typeface="Calibri"/>
                        <a:cs typeface="Times New Roman"/>
                      </a:endParaRPr>
                    </a:p>
                  </a:txBody>
                  <a:tcPr marL="68580" marR="68580" marT="0" marB="0"/>
                </a:tc>
              </a:tr>
              <a:tr h="366014">
                <a:tc>
                  <a:txBody>
                    <a:bodyPr/>
                    <a:lstStyle/>
                    <a:p>
                      <a:pPr algn="just">
                        <a:lnSpc>
                          <a:spcPct val="150000"/>
                        </a:lnSpc>
                        <a:spcAft>
                          <a:spcPts val="0"/>
                        </a:spcAft>
                      </a:pPr>
                      <a:r>
                        <a:rPr lang="de-DE" sz="1200">
                          <a:effectLst/>
                        </a:rPr>
                        <a:t>[rk]</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merken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[mεʀ.kәn]</a:t>
                      </a:r>
                      <a:endParaRPr lang="fr-FR" sz="1100">
                        <a:effectLst/>
                        <a:latin typeface="Calibri"/>
                        <a:ea typeface="Calibri"/>
                        <a:cs typeface="Times New Roman"/>
                      </a:endParaRPr>
                    </a:p>
                  </a:txBody>
                  <a:tcPr marL="68580" marR="68580" marT="0" marB="0"/>
                </a:tc>
              </a:tr>
              <a:tr h="366014">
                <a:tc>
                  <a:txBody>
                    <a:bodyPr/>
                    <a:lstStyle/>
                    <a:p>
                      <a:pPr algn="just">
                        <a:lnSpc>
                          <a:spcPct val="150000"/>
                        </a:lnSpc>
                        <a:spcAft>
                          <a:spcPts val="0"/>
                        </a:spcAft>
                      </a:pPr>
                      <a:r>
                        <a:rPr lang="de-DE" sz="1200">
                          <a:effectLst/>
                        </a:rPr>
                        <a:t>[lp]</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Alpen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[al.pәn]</a:t>
                      </a:r>
                      <a:endParaRPr lang="fr-FR" sz="1100">
                        <a:effectLst/>
                        <a:latin typeface="Calibri"/>
                        <a:ea typeface="Calibri"/>
                        <a:cs typeface="Times New Roman"/>
                      </a:endParaRPr>
                    </a:p>
                  </a:txBody>
                  <a:tcPr marL="68580" marR="68580" marT="0" marB="0"/>
                </a:tc>
              </a:tr>
              <a:tr h="366014">
                <a:tc>
                  <a:txBody>
                    <a:bodyPr/>
                    <a:lstStyle/>
                    <a:p>
                      <a:pPr algn="just">
                        <a:lnSpc>
                          <a:spcPct val="150000"/>
                        </a:lnSpc>
                        <a:spcAft>
                          <a:spcPts val="0"/>
                        </a:spcAft>
                      </a:pPr>
                      <a:r>
                        <a:rPr lang="de-DE" sz="1200">
                          <a:effectLst/>
                        </a:rPr>
                        <a:t>[nk]</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danken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dirty="0">
                          <a:effectLst/>
                        </a:rPr>
                        <a:t>[</a:t>
                      </a:r>
                      <a:r>
                        <a:rPr lang="de-DE" sz="1200" dirty="0" err="1">
                          <a:effectLst/>
                        </a:rPr>
                        <a:t>daŋ.kәn</a:t>
                      </a:r>
                      <a:r>
                        <a:rPr lang="de-DE" sz="1200" dirty="0">
                          <a:effectLst/>
                        </a:rPr>
                        <a:t>]</a:t>
                      </a:r>
                      <a:endParaRPr lang="fr-F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5496868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9144000" cy="9417963"/>
          </a:xfrm>
          <a:prstGeom prst="rect">
            <a:avLst/>
          </a:prstGeom>
        </p:spPr>
        <p:txBody>
          <a:bodyPr wrap="square">
            <a:spAutoFit/>
          </a:bodyPr>
          <a:lstStyle/>
          <a:p>
            <a:r>
              <a:rPr lang="fr-FR" sz="2400" dirty="0" smtClean="0">
                <a:solidFill>
                  <a:schemeClr val="accent1"/>
                </a:solidFill>
                <a:latin typeface="Times New Roman" panose="02020603050405020304" pitchFamily="18" charset="0"/>
                <a:cs typeface="Times New Roman" panose="02020603050405020304" pitchFamily="18" charset="0"/>
              </a:rPr>
              <a:t>		</a:t>
            </a:r>
            <a:r>
              <a:rPr lang="fr-FR" sz="2400" dirty="0" smtClean="0">
                <a:solidFill>
                  <a:schemeClr val="accent1"/>
                </a:solidFill>
                <a:latin typeface="Times New Roman" panose="02020603050405020304" pitchFamily="18" charset="0"/>
                <a:cs typeface="Times New Roman" panose="02020603050405020304" pitchFamily="18" charset="0"/>
              </a:rPr>
              <a:t>Silbenverteilung </a:t>
            </a:r>
            <a:r>
              <a:rPr lang="fr-FR" sz="2400" dirty="0">
                <a:solidFill>
                  <a:schemeClr val="accent1"/>
                </a:solidFill>
                <a:latin typeface="Times New Roman" panose="02020603050405020304" pitchFamily="18" charset="0"/>
                <a:cs typeface="Times New Roman" panose="02020603050405020304" pitchFamily="18" charset="0"/>
              </a:rPr>
              <a:t>und morphemische </a:t>
            </a:r>
            <a:r>
              <a:rPr lang="fr-FR" sz="2400" dirty="0" smtClean="0">
                <a:solidFill>
                  <a:schemeClr val="accent1"/>
                </a:solidFill>
                <a:latin typeface="Times New Roman" panose="02020603050405020304" pitchFamily="18" charset="0"/>
                <a:cs typeface="Times New Roman" panose="02020603050405020304" pitchFamily="18" charset="0"/>
              </a:rPr>
              <a:t>Verteilung</a:t>
            </a:r>
          </a:p>
          <a:p>
            <a:endParaRPr lang="fr-FR" sz="2400" dirty="0">
              <a:solidFill>
                <a:schemeClr val="accent1"/>
              </a:solidFill>
              <a:latin typeface="Times New Roman" panose="02020603050405020304" pitchFamily="18" charset="0"/>
              <a:cs typeface="Times New Roman" panose="02020603050405020304" pitchFamily="18" charset="0"/>
            </a:endParaRPr>
          </a:p>
          <a:p>
            <a:endParaRPr lang="fr-FR" sz="2400" dirty="0" smtClean="0">
              <a:solidFill>
                <a:schemeClr val="accent1"/>
              </a:solidFill>
              <a:latin typeface="Times New Roman" panose="02020603050405020304" pitchFamily="18" charset="0"/>
              <a:cs typeface="Times New Roman" panose="02020603050405020304" pitchFamily="18" charset="0"/>
            </a:endParaRPr>
          </a:p>
          <a:p>
            <a:pPr>
              <a:lnSpc>
                <a:spcPct val="150000"/>
              </a:lnSpc>
            </a:pPr>
            <a:r>
              <a:rPr lang="fr-FR" sz="2000" dirty="0" smtClean="0">
                <a:latin typeface="Times New Roman" panose="02020603050405020304" pitchFamily="18" charset="0"/>
                <a:cs typeface="Times New Roman" panose="02020603050405020304" pitchFamily="18" charset="0"/>
              </a:rPr>
              <a:t>In </a:t>
            </a:r>
            <a:r>
              <a:rPr lang="fr-FR" sz="2000" dirty="0" err="1" smtClean="0">
                <a:latin typeface="Times New Roman" panose="02020603050405020304" pitchFamily="18" charset="0"/>
                <a:cs typeface="Times New Roman" panose="02020603050405020304" pitchFamily="18" charset="0"/>
              </a:rPr>
              <a:t>diesem</a:t>
            </a:r>
            <a:r>
              <a:rPr lang="fr-FR" sz="2000" dirty="0" smtClean="0">
                <a:latin typeface="Times New Roman" panose="02020603050405020304" pitchFamily="18" charset="0"/>
                <a:cs typeface="Times New Roman" panose="02020603050405020304" pitchFamily="18" charset="0"/>
              </a:rPr>
              <a:t> Teil </a:t>
            </a:r>
            <a:r>
              <a:rPr lang="fr-FR" sz="2000" dirty="0" err="1" smtClean="0">
                <a:latin typeface="Times New Roman" panose="02020603050405020304" pitchFamily="18" charset="0"/>
                <a:cs typeface="Times New Roman" panose="02020603050405020304" pitchFamily="18" charset="0"/>
              </a:rPr>
              <a:t>sind</a:t>
            </a:r>
            <a:r>
              <a:rPr lang="fr-FR" sz="2000" dirty="0" smtClean="0">
                <a:latin typeface="Times New Roman" panose="02020603050405020304" pitchFamily="18" charset="0"/>
                <a:cs typeface="Times New Roman" panose="02020603050405020304" pitchFamily="18" charset="0"/>
              </a:rPr>
              <a:t> die Silbifizierung in </a:t>
            </a:r>
            <a:r>
              <a:rPr lang="fr-FR" sz="2000" dirty="0" err="1" smtClean="0">
                <a:latin typeface="Times New Roman" panose="02020603050405020304" pitchFamily="18" charset="0"/>
                <a:cs typeface="Times New Roman" panose="02020603050405020304" pitchFamily="18" charset="0"/>
              </a:rPr>
              <a:t>drei</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morphologischen</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Kontexten</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behandelt</a:t>
            </a:r>
            <a:r>
              <a:rPr lang="fr-FR" sz="2000" dirty="0" smtClean="0">
                <a:latin typeface="Times New Roman" panose="02020603050405020304" pitchFamily="18" charset="0"/>
                <a:cs typeface="Times New Roman" panose="02020603050405020304" pitchFamily="18" charset="0"/>
              </a:rPr>
              <a:t>:</a:t>
            </a:r>
          </a:p>
          <a:p>
            <a:pPr>
              <a:lnSpc>
                <a:spcPct val="150000"/>
              </a:lnSpc>
            </a:pPr>
            <a:endParaRPr lang="fr-FR" sz="2000" dirty="0">
              <a:latin typeface="Times New Roman" panose="02020603050405020304" pitchFamily="18" charset="0"/>
              <a:cs typeface="Times New Roman" panose="02020603050405020304" pitchFamily="18" charset="0"/>
            </a:endParaRPr>
          </a:p>
          <a:p>
            <a:pPr marL="342900" indent="-342900">
              <a:lnSpc>
                <a:spcPct val="150000"/>
              </a:lnSpc>
              <a:buFontTx/>
              <a:buChar char="-"/>
            </a:pPr>
            <a:r>
              <a:rPr lang="fr-FR" sz="2000" dirty="0" smtClean="0">
                <a:latin typeface="Times New Roman" panose="02020603050405020304" pitchFamily="18" charset="0"/>
                <a:cs typeface="Times New Roman" panose="02020603050405020304" pitchFamily="18" charset="0"/>
              </a:rPr>
              <a:t>Silbifizierung von Derivata</a:t>
            </a:r>
          </a:p>
          <a:p>
            <a:pPr marL="342900" indent="-342900">
              <a:lnSpc>
                <a:spcPct val="150000"/>
              </a:lnSpc>
              <a:buFontTx/>
              <a:buChar char="-"/>
            </a:pP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Silbifizierung von </a:t>
            </a:r>
            <a:r>
              <a:rPr lang="fr-FR" sz="2000" dirty="0" err="1" smtClean="0">
                <a:latin typeface="Times New Roman" panose="02020603050405020304" pitchFamily="18" charset="0"/>
                <a:cs typeface="Times New Roman" panose="02020603050405020304" pitchFamily="18" charset="0"/>
              </a:rPr>
              <a:t>Komposita</a:t>
            </a:r>
            <a:endParaRPr lang="fr-FR" sz="2000" dirty="0" smtClean="0">
              <a:latin typeface="Times New Roman" panose="02020603050405020304" pitchFamily="18" charset="0"/>
              <a:cs typeface="Times New Roman" panose="02020603050405020304" pitchFamily="18" charset="0"/>
            </a:endParaRPr>
          </a:p>
          <a:p>
            <a:pPr marL="342900" indent="-342900">
              <a:lnSpc>
                <a:spcPct val="150000"/>
              </a:lnSpc>
              <a:buFontTx/>
              <a:buChar char="-"/>
            </a:pPr>
            <a:r>
              <a:rPr lang="fr-FR" sz="2000" dirty="0" smtClean="0">
                <a:latin typeface="Times New Roman" panose="02020603050405020304" pitchFamily="18" charset="0"/>
                <a:cs typeface="Times New Roman" panose="02020603050405020304" pitchFamily="18" charset="0"/>
              </a:rPr>
              <a:t>Silbifizierung von </a:t>
            </a:r>
            <a:r>
              <a:rPr lang="fr-FR" sz="2000" dirty="0" err="1" smtClean="0">
                <a:latin typeface="Times New Roman" panose="02020603050405020304" pitchFamily="18" charset="0"/>
                <a:cs typeface="Times New Roman" panose="02020603050405020304" pitchFamily="18" charset="0"/>
              </a:rPr>
              <a:t>Flektiva</a:t>
            </a:r>
            <a:endParaRPr lang="fr-FR" sz="2000" dirty="0" smtClean="0">
              <a:latin typeface="Times New Roman" panose="02020603050405020304" pitchFamily="18" charset="0"/>
              <a:cs typeface="Times New Roman" panose="02020603050405020304" pitchFamily="18" charset="0"/>
            </a:endParaRPr>
          </a:p>
          <a:p>
            <a:endParaRPr lang="fr-FR" sz="2000" dirty="0" smtClean="0">
              <a:latin typeface="Times New Roman" panose="02020603050405020304" pitchFamily="18" charset="0"/>
              <a:cs typeface="Times New Roman" panose="02020603050405020304" pitchFamily="18" charset="0"/>
            </a:endParaRPr>
          </a:p>
          <a:p>
            <a:r>
              <a:rPr lang="fr-FR" sz="2000" dirty="0" smtClean="0">
                <a:latin typeface="Times New Roman" panose="02020603050405020304" pitchFamily="18" charset="0"/>
                <a:cs typeface="Times New Roman" panose="02020603050405020304" pitchFamily="18" charset="0"/>
              </a:rPr>
              <a:t>Der </a:t>
            </a:r>
            <a:r>
              <a:rPr lang="fr-FR" sz="2000" dirty="0" err="1" smtClean="0">
                <a:latin typeface="Times New Roman" panose="02020603050405020304" pitchFamily="18" charset="0"/>
                <a:cs typeface="Times New Roman" panose="02020603050405020304" pitchFamily="18" charset="0"/>
              </a:rPr>
              <a:t>Akzent</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wird</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auf</a:t>
            </a:r>
            <a:r>
              <a:rPr lang="fr-FR" sz="2000" dirty="0" smtClean="0">
                <a:latin typeface="Times New Roman" panose="02020603050405020304" pitchFamily="18" charset="0"/>
                <a:cs typeface="Times New Roman" panose="02020603050405020304" pitchFamily="18" charset="0"/>
              </a:rPr>
              <a:t> die </a:t>
            </a:r>
            <a:r>
              <a:rPr lang="fr-FR" sz="2000" dirty="0" err="1" smtClean="0">
                <a:latin typeface="Times New Roman" panose="02020603050405020304" pitchFamily="18" charset="0"/>
                <a:cs typeface="Times New Roman" panose="02020603050405020304" pitchFamily="18" charset="0"/>
              </a:rPr>
              <a:t>Beziehung</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zwischen</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dem</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Stamm</a:t>
            </a:r>
            <a:r>
              <a:rPr lang="fr-FR" sz="2000" dirty="0" smtClean="0">
                <a:latin typeface="Times New Roman" panose="02020603050405020304" pitchFamily="18" charset="0"/>
                <a:cs typeface="Times New Roman" panose="02020603050405020304" pitchFamily="18" charset="0"/>
              </a:rPr>
              <a:t> und </a:t>
            </a:r>
            <a:r>
              <a:rPr lang="fr-FR" sz="2000" dirty="0" err="1" smtClean="0">
                <a:latin typeface="Times New Roman" panose="02020603050405020304" pitchFamily="18" charset="0"/>
                <a:cs typeface="Times New Roman" panose="02020603050405020304" pitchFamily="18" charset="0"/>
              </a:rPr>
              <a:t>Suffixen</a:t>
            </a:r>
            <a:r>
              <a:rPr lang="fr-FR" sz="2000" dirty="0" smtClean="0">
                <a:latin typeface="Times New Roman" panose="02020603050405020304" pitchFamily="18" charset="0"/>
                <a:cs typeface="Times New Roman" panose="02020603050405020304" pitchFamily="18" charset="0"/>
              </a:rPr>
              <a:t>, die </a:t>
            </a:r>
            <a:r>
              <a:rPr lang="fr-FR" sz="2000" dirty="0" err="1" smtClean="0">
                <a:latin typeface="Times New Roman" panose="02020603050405020304" pitchFamily="18" charset="0"/>
                <a:cs typeface="Times New Roman" panose="02020603050405020304" pitchFamily="18" charset="0"/>
              </a:rPr>
              <a:t>durch</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benannte</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morphologische</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Prozesse</a:t>
            </a:r>
            <a:r>
              <a:rPr lang="fr-FR" sz="2000" dirty="0" smtClean="0">
                <a:latin typeface="Times New Roman" panose="02020603050405020304" pitchFamily="18" charset="0"/>
                <a:cs typeface="Times New Roman" panose="02020603050405020304" pitchFamily="18" charset="0"/>
              </a:rPr>
              <a:t> entstehen. </a:t>
            </a:r>
            <a:endParaRPr lang="fr-FR" sz="2000" dirty="0">
              <a:latin typeface="Times New Roman" panose="02020603050405020304" pitchFamily="18" charset="0"/>
              <a:cs typeface="Times New Roman" panose="02020603050405020304" pitchFamily="18" charset="0"/>
            </a:endParaRPr>
          </a:p>
          <a:p>
            <a:endParaRPr lang="fr-FR" sz="2400" dirty="0" smtClean="0">
              <a:solidFill>
                <a:schemeClr val="accent1"/>
              </a:solidFill>
              <a:latin typeface="Times New Roman" panose="02020603050405020304" pitchFamily="18" charset="0"/>
              <a:cs typeface="Times New Roman" panose="02020603050405020304" pitchFamily="18" charset="0"/>
            </a:endParaRPr>
          </a:p>
          <a:p>
            <a:endParaRPr lang="fr-FR" sz="2400" dirty="0">
              <a:solidFill>
                <a:schemeClr val="accent1"/>
              </a:solidFill>
              <a:latin typeface="Times New Roman" panose="02020603050405020304" pitchFamily="18" charset="0"/>
              <a:cs typeface="Times New Roman" panose="02020603050405020304" pitchFamily="18" charset="0"/>
            </a:endParaRPr>
          </a:p>
          <a:p>
            <a:endParaRPr lang="fr-FR" sz="2400" dirty="0" smtClean="0">
              <a:solidFill>
                <a:schemeClr val="accent1"/>
              </a:solidFill>
              <a:latin typeface="Times New Roman" panose="02020603050405020304" pitchFamily="18" charset="0"/>
              <a:cs typeface="Times New Roman" panose="02020603050405020304" pitchFamily="18" charset="0"/>
            </a:endParaRPr>
          </a:p>
          <a:p>
            <a:endParaRPr lang="fr-FR" sz="2400" dirty="0">
              <a:solidFill>
                <a:schemeClr val="accent1"/>
              </a:solidFill>
              <a:latin typeface="Times New Roman" panose="02020603050405020304" pitchFamily="18" charset="0"/>
              <a:cs typeface="Times New Roman" panose="02020603050405020304" pitchFamily="18" charset="0"/>
            </a:endParaRPr>
          </a:p>
          <a:p>
            <a:endParaRPr lang="fr-FR" sz="2400" dirty="0" smtClean="0">
              <a:solidFill>
                <a:schemeClr val="accent1"/>
              </a:solidFill>
              <a:latin typeface="Times New Roman" panose="02020603050405020304" pitchFamily="18" charset="0"/>
              <a:cs typeface="Times New Roman" panose="02020603050405020304" pitchFamily="18" charset="0"/>
            </a:endParaRPr>
          </a:p>
          <a:p>
            <a:endParaRPr lang="fr-FR" sz="2400" dirty="0">
              <a:solidFill>
                <a:schemeClr val="accent1"/>
              </a:solidFill>
              <a:latin typeface="Times New Roman" panose="02020603050405020304" pitchFamily="18" charset="0"/>
              <a:cs typeface="Times New Roman" panose="02020603050405020304" pitchFamily="18" charset="0"/>
            </a:endParaRPr>
          </a:p>
          <a:p>
            <a:endParaRPr lang="fr-FR" sz="2400" dirty="0" smtClean="0">
              <a:solidFill>
                <a:schemeClr val="accent1"/>
              </a:solidFill>
              <a:latin typeface="Times New Roman" panose="02020603050405020304" pitchFamily="18" charset="0"/>
              <a:cs typeface="Times New Roman" panose="02020603050405020304" pitchFamily="18" charset="0"/>
            </a:endParaRPr>
          </a:p>
          <a:p>
            <a:endParaRPr lang="fr-FR" sz="2400" dirty="0">
              <a:solidFill>
                <a:schemeClr val="accent1"/>
              </a:solidFill>
              <a:latin typeface="Times New Roman" panose="02020603050405020304" pitchFamily="18" charset="0"/>
              <a:cs typeface="Times New Roman" panose="02020603050405020304" pitchFamily="18" charset="0"/>
            </a:endParaRPr>
          </a:p>
          <a:p>
            <a:endParaRPr lang="fr-FR" sz="2400" dirty="0" smtClean="0">
              <a:solidFill>
                <a:schemeClr val="accent1"/>
              </a:solidFill>
              <a:latin typeface="Times New Roman" panose="02020603050405020304" pitchFamily="18" charset="0"/>
              <a:cs typeface="Times New Roman" panose="02020603050405020304" pitchFamily="18" charset="0"/>
            </a:endParaRPr>
          </a:p>
          <a:p>
            <a:endParaRPr lang="fr-FR" sz="2400" dirty="0">
              <a:solidFill>
                <a:schemeClr val="accent1"/>
              </a:solidFill>
              <a:latin typeface="Times New Roman" panose="02020603050405020304" pitchFamily="18" charset="0"/>
              <a:cs typeface="Times New Roman" panose="02020603050405020304" pitchFamily="18" charset="0"/>
            </a:endParaRPr>
          </a:p>
          <a:p>
            <a:endParaRPr lang="fr-FR" sz="2400" dirty="0" smtClean="0">
              <a:solidFill>
                <a:schemeClr val="accent1"/>
              </a:solidFill>
              <a:latin typeface="Times New Roman" panose="02020603050405020304" pitchFamily="18" charset="0"/>
              <a:cs typeface="Times New Roman" panose="02020603050405020304" pitchFamily="18" charset="0"/>
            </a:endParaRPr>
          </a:p>
          <a:p>
            <a:endParaRPr lang="fr-FR" sz="2400" dirty="0">
              <a:solidFill>
                <a:schemeClr val="accent1"/>
              </a:solidFill>
              <a:latin typeface="Times New Roman" panose="02020603050405020304" pitchFamily="18" charset="0"/>
              <a:cs typeface="Times New Roman" panose="02020603050405020304" pitchFamily="18" charset="0"/>
            </a:endParaRPr>
          </a:p>
          <a:p>
            <a:endParaRPr lang="fr-FR" sz="2400"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996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latin typeface="Times New Roman" panose="02020603050405020304" pitchFamily="18" charset="0"/>
                <a:cs typeface="Times New Roman" panose="02020603050405020304" pitchFamily="18" charset="0"/>
              </a:rPr>
              <a:t>Derivata</a:t>
            </a:r>
            <a:endParaRPr lang="fr-FR" sz="2400" dirty="0">
              <a:latin typeface="Times New Roman" panose="02020603050405020304" pitchFamily="18" charset="0"/>
              <a:cs typeface="Times New Roman" panose="02020603050405020304" pitchFamily="18" charset="0"/>
            </a:endParaRPr>
          </a:p>
        </p:txBody>
      </p:sp>
      <p:sp>
        <p:nvSpPr>
          <p:cNvPr id="3" name="Espace réservé du texte 2"/>
          <p:cNvSpPr>
            <a:spLocks noGrp="1"/>
          </p:cNvSpPr>
          <p:nvPr>
            <p:ph type="body" idx="1"/>
          </p:nvPr>
        </p:nvSpPr>
        <p:spPr/>
        <p:txBody>
          <a:bodyPr/>
          <a:lstStyle/>
          <a:p>
            <a:r>
              <a:rPr lang="fr-FR" dirty="0" smtClean="0">
                <a:solidFill>
                  <a:schemeClr val="accent1"/>
                </a:solidFill>
              </a:rPr>
              <a:t>Wolof</a:t>
            </a:r>
            <a:endParaRPr lang="fr-FR" dirty="0">
              <a:solidFill>
                <a:schemeClr val="accent1"/>
              </a:solidFill>
            </a:endParaRPr>
          </a:p>
        </p:txBody>
      </p:sp>
      <p:sp>
        <p:nvSpPr>
          <p:cNvPr id="4" name="Espace réservé du contenu 3"/>
          <p:cNvSpPr>
            <a:spLocks noGrp="1"/>
          </p:cNvSpPr>
          <p:nvPr>
            <p:ph sz="half" idx="2"/>
          </p:nvPr>
        </p:nvSpPr>
        <p:spPr>
          <a:xfrm>
            <a:off x="0" y="2174874"/>
            <a:ext cx="4497388" cy="4683125"/>
          </a:xfrm>
        </p:spPr>
        <p:txBody>
          <a:bodyPr>
            <a:normAutofit/>
          </a:bodyPr>
          <a:lstStyle/>
          <a:p>
            <a:pPr algn="just">
              <a:lnSpc>
                <a:spcPct val="150000"/>
              </a:lnSpc>
              <a:buFont typeface="Wingdings" panose="05000000000000000000" pitchFamily="2" charset="2"/>
              <a:buChar char="q"/>
            </a:pPr>
            <a:r>
              <a:rPr lang="fr-FR" sz="1800" dirty="0" smtClean="0">
                <a:latin typeface="Times New Roman" panose="02020603050405020304" pitchFamily="18" charset="0"/>
                <a:cs typeface="Times New Roman" panose="02020603050405020304" pitchFamily="18" charset="0"/>
              </a:rPr>
              <a:t>Vokalisch </a:t>
            </a:r>
            <a:r>
              <a:rPr lang="fr-FR" sz="1800" dirty="0" err="1" smtClean="0">
                <a:latin typeface="Times New Roman" panose="02020603050405020304" pitchFamily="18" charset="0"/>
                <a:cs typeface="Times New Roman" panose="02020603050405020304" pitchFamily="18" charset="0"/>
              </a:rPr>
              <a:t>anlautende</a:t>
            </a:r>
            <a:r>
              <a:rPr lang="fr-FR" sz="1800" dirty="0" smtClean="0">
                <a:latin typeface="Times New Roman" panose="02020603050405020304" pitchFamily="18" charset="0"/>
                <a:cs typeface="Times New Roman" panose="02020603050405020304" pitchFamily="18" charset="0"/>
              </a:rPr>
              <a:t> Suffix </a:t>
            </a:r>
            <a:r>
              <a:rPr lang="fr-FR" sz="1800" dirty="0" err="1" smtClean="0">
                <a:latin typeface="Times New Roman" panose="02020603050405020304" pitchFamily="18" charset="0"/>
                <a:cs typeface="Times New Roman" panose="02020603050405020304" pitchFamily="18" charset="0"/>
              </a:rPr>
              <a:t>beeinflussen</a:t>
            </a:r>
            <a:r>
              <a:rPr lang="fr-FR" sz="1800" dirty="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das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Stamm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nicht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wenn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das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Stamm</a:t>
            </a:r>
            <a:r>
              <a:rPr lang="fr-FR" sz="1800" dirty="0" smtClean="0">
                <a:latin typeface="Times New Roman" panose="02020603050405020304" pitchFamily="18" charset="0"/>
                <a:cs typeface="Times New Roman" panose="02020603050405020304" pitchFamily="18" charset="0"/>
              </a:rPr>
              <a:t> mit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Vokal </a:t>
            </a:r>
            <a:r>
              <a:rPr lang="fr-FR" sz="1800" dirty="0" err="1" smtClean="0">
                <a:latin typeface="Times New Roman" panose="02020603050405020304" pitchFamily="18" charset="0"/>
                <a:cs typeface="Times New Roman" panose="02020603050405020304" pitchFamily="18" charset="0"/>
              </a:rPr>
              <a:t>auslautet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Beide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Vokale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sind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eine </a:t>
            </a:r>
            <a:r>
              <a:rPr lang="fr-FR" sz="1800" dirty="0" err="1" smtClean="0">
                <a:latin typeface="Times New Roman" panose="02020603050405020304" pitchFamily="18" charset="0"/>
                <a:cs typeface="Times New Roman" panose="02020603050405020304" pitchFamily="18" charset="0"/>
              </a:rPr>
              <a:t>Silbengrenze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getrennt</a:t>
            </a:r>
            <a:r>
              <a:rPr lang="fr-FR" sz="1800" dirty="0" smtClean="0">
                <a:latin typeface="Times New Roman" panose="02020603050405020304" pitchFamily="18" charset="0"/>
                <a:cs typeface="Times New Roman" panose="02020603050405020304" pitchFamily="18" charset="0"/>
              </a:rPr>
              <a:t>. </a:t>
            </a:r>
          </a:p>
          <a:p>
            <a:pPr marL="0" indent="0" algn="just">
              <a:lnSpc>
                <a:spcPct val="150000"/>
              </a:lnSpc>
              <a:buNone/>
            </a:pPr>
            <a:r>
              <a:rPr lang="fr-FR" sz="1800" dirty="0" smtClean="0">
                <a:latin typeface="Times New Roman" panose="02020603050405020304" pitchFamily="18" charset="0"/>
                <a:cs typeface="Times New Roman" panose="02020603050405020304" pitchFamily="18" charset="0"/>
              </a:rPr>
              <a:t>z.B. </a:t>
            </a:r>
            <a:r>
              <a:rPr lang="de-DE" sz="1800" i="1" dirty="0">
                <a:latin typeface="Times New Roman" panose="02020603050405020304" pitchFamily="18" charset="0"/>
                <a:cs typeface="Times New Roman" panose="02020603050405020304" pitchFamily="18" charset="0"/>
              </a:rPr>
              <a:t>ree-ati</a:t>
            </a:r>
            <a:r>
              <a:rPr lang="de-DE" sz="1800" dirty="0">
                <a:latin typeface="Times New Roman" panose="02020603050405020304" pitchFamily="18" charset="0"/>
                <a:cs typeface="Times New Roman" panose="02020603050405020304" pitchFamily="18" charset="0"/>
              </a:rPr>
              <a:t> ‚wieder lauchen‘ </a:t>
            </a:r>
            <a:r>
              <a:rPr lang="de-DE" sz="1800" dirty="0" smtClean="0">
                <a:latin typeface="Times New Roman" panose="02020603050405020304" pitchFamily="18" charset="0"/>
                <a:cs typeface="Times New Roman" panose="02020603050405020304" pitchFamily="18" charset="0"/>
              </a:rPr>
              <a:t>[r</a:t>
            </a:r>
            <a:r>
              <a:rPr lang="el-GR" sz="1800" dirty="0" smtClean="0">
                <a:latin typeface="Times New Roman" panose="02020603050405020304" pitchFamily="18" charset="0"/>
                <a:cs typeface="Times New Roman" panose="02020603050405020304" pitchFamily="18" charset="0"/>
              </a:rPr>
              <a:t>ε</a:t>
            </a:r>
            <a:r>
              <a:rPr lang="fr-FR" sz="1800" dirty="0" smtClean="0">
                <a:latin typeface="Times New Roman" panose="02020603050405020304" pitchFamily="18" charset="0"/>
                <a:cs typeface="Times New Roman" panose="02020603050405020304" pitchFamily="18" charset="0"/>
              </a:rPr>
              <a:t>:.</a:t>
            </a:r>
            <a:r>
              <a:rPr lang="fr-FR" sz="1800" dirty="0" err="1" smtClean="0">
                <a:latin typeface="Times New Roman" panose="02020603050405020304" pitchFamily="18" charset="0"/>
                <a:cs typeface="Times New Roman" panose="02020603050405020304" pitchFamily="18" charset="0"/>
              </a:rPr>
              <a:t>ati</a:t>
            </a:r>
            <a:r>
              <a:rPr lang="fr-FR" sz="1800" dirty="0" smtClean="0">
                <a:latin typeface="Times New Roman" panose="02020603050405020304" pitchFamily="18" charset="0"/>
                <a:cs typeface="Times New Roman" panose="02020603050405020304" pitchFamily="18" charset="0"/>
              </a:rPr>
              <a:t>] </a:t>
            </a:r>
            <a:r>
              <a:rPr lang="de-DE" sz="1800" i="1" dirty="0" err="1" smtClean="0">
                <a:latin typeface="Times New Roman" panose="02020603050405020304" pitchFamily="18" charset="0"/>
                <a:cs typeface="Times New Roman" panose="02020603050405020304" pitchFamily="18" charset="0"/>
              </a:rPr>
              <a:t>fo</a:t>
            </a:r>
            <a:r>
              <a:rPr lang="de-DE" sz="1800" i="1" dirty="0" smtClean="0">
                <a:latin typeface="Times New Roman" panose="02020603050405020304" pitchFamily="18" charset="0"/>
                <a:cs typeface="Times New Roman" panose="02020603050405020304" pitchFamily="18" charset="0"/>
              </a:rPr>
              <a:t>-at</a:t>
            </a:r>
            <a:r>
              <a:rPr lang="de-DE" sz="1800" dirty="0" smtClean="0">
                <a:latin typeface="Times New Roman" panose="02020603050405020304" pitchFamily="18" charset="0"/>
                <a:cs typeface="Times New Roman" panose="02020603050405020304" pitchFamily="18" charset="0"/>
              </a:rPr>
              <a:t> </a:t>
            </a:r>
            <a:r>
              <a:rPr lang="de-DE" sz="1800" dirty="0">
                <a:latin typeface="Times New Roman" panose="02020603050405020304" pitchFamily="18" charset="0"/>
                <a:cs typeface="Times New Roman" panose="02020603050405020304" pitchFamily="18" charset="0"/>
              </a:rPr>
              <a:t>‚wieder spielen</a:t>
            </a:r>
            <a:r>
              <a:rPr lang="de-DE" sz="1800" dirty="0" smtClean="0">
                <a:latin typeface="Times New Roman" panose="02020603050405020304" pitchFamily="18" charset="0"/>
                <a:cs typeface="Times New Roman" panose="02020603050405020304" pitchFamily="18" charset="0"/>
              </a:rPr>
              <a:t>‘ [fↄ.at]</a:t>
            </a:r>
          </a:p>
          <a:p>
            <a:pPr algn="just">
              <a:lnSpc>
                <a:spcPct val="150000"/>
              </a:lnSpc>
              <a:buFont typeface="Wingdings" panose="05000000000000000000" pitchFamily="2" charset="2"/>
              <a:buChar char="q"/>
            </a:pPr>
            <a:r>
              <a:rPr lang="fr-FR" sz="1800" dirty="0" smtClean="0">
                <a:latin typeface="Times New Roman" panose="02020603050405020304" pitchFamily="18" charset="0"/>
                <a:cs typeface="Times New Roman" panose="02020603050405020304" pitchFamily="18" charset="0"/>
              </a:rPr>
              <a:t> dieses </a:t>
            </a:r>
            <a:r>
              <a:rPr lang="fr-FR" sz="1800" dirty="0" err="1" smtClean="0">
                <a:latin typeface="Times New Roman" panose="02020603050405020304" pitchFamily="18" charset="0"/>
                <a:cs typeface="Times New Roman" panose="02020603050405020304" pitchFamily="18" charset="0"/>
              </a:rPr>
              <a:t>Vokaltreffen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ist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meistens</a:t>
            </a:r>
            <a:r>
              <a:rPr lang="fr-FR" sz="1800" dirty="0" smtClean="0">
                <a:latin typeface="Times New Roman" panose="02020603050405020304" pitchFamily="18" charset="0"/>
                <a:cs typeface="Times New Roman" panose="02020603050405020304" pitchFamily="18" charset="0"/>
              </a:rPr>
              <a:t> im Wolof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einen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epenthethischen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Konsonant</a:t>
            </a:r>
            <a:r>
              <a:rPr lang="fr-FR" sz="1800" dirty="0" smtClean="0">
                <a:latin typeface="Times New Roman" panose="02020603050405020304" pitchFamily="18" charset="0"/>
                <a:cs typeface="Times New Roman" panose="02020603050405020304" pitchFamily="18" charset="0"/>
              </a:rPr>
              <a:t> [w] oder [y] </a:t>
            </a:r>
            <a:r>
              <a:rPr lang="fr-FR" sz="1800" dirty="0" err="1" smtClean="0">
                <a:latin typeface="Times New Roman" panose="02020603050405020304" pitchFamily="18" charset="0"/>
                <a:cs typeface="Times New Roman" panose="02020603050405020304" pitchFamily="18" charset="0"/>
              </a:rPr>
              <a:t>vermieden</a:t>
            </a:r>
            <a:r>
              <a:rPr lang="fr-FR" sz="1800" dirty="0" smtClean="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vgl</a:t>
            </a:r>
            <a:r>
              <a:rPr lang="de-DE" sz="1800" dirty="0">
                <a:latin typeface="Times New Roman" panose="02020603050405020304" pitchFamily="18" charset="0"/>
                <a:cs typeface="Times New Roman" panose="02020603050405020304" pitchFamily="18" charset="0"/>
              </a:rPr>
              <a:t>. Dramé 2012 und Cissé, M. T. 2006). </a:t>
            </a:r>
            <a:endParaRPr lang="fr-FR" sz="1800" dirty="0">
              <a:latin typeface="Times New Roman" panose="02020603050405020304" pitchFamily="18" charset="0"/>
              <a:cs typeface="Times New Roman" panose="02020603050405020304" pitchFamily="18" charset="0"/>
            </a:endParaRPr>
          </a:p>
        </p:txBody>
      </p:sp>
      <p:sp>
        <p:nvSpPr>
          <p:cNvPr id="5" name="Espace réservé du texte 4"/>
          <p:cNvSpPr>
            <a:spLocks noGrp="1"/>
          </p:cNvSpPr>
          <p:nvPr>
            <p:ph type="body" sz="quarter" idx="3"/>
          </p:nvPr>
        </p:nvSpPr>
        <p:spPr/>
        <p:txBody>
          <a:bodyPr/>
          <a:lstStyle/>
          <a:p>
            <a:pPr algn="ctr"/>
            <a:r>
              <a:rPr lang="fr-FR" dirty="0" smtClean="0">
                <a:solidFill>
                  <a:srgbClr val="00B050"/>
                </a:solidFill>
              </a:rPr>
              <a:t>Deutsch</a:t>
            </a:r>
            <a:endParaRPr lang="fr-FR" dirty="0">
              <a:solidFill>
                <a:srgbClr val="00B050"/>
              </a:solidFill>
            </a:endParaRPr>
          </a:p>
        </p:txBody>
      </p:sp>
      <p:sp>
        <p:nvSpPr>
          <p:cNvPr id="6" name="Espace réservé du contenu 5"/>
          <p:cNvSpPr>
            <a:spLocks noGrp="1"/>
          </p:cNvSpPr>
          <p:nvPr>
            <p:ph sz="quarter" idx="4"/>
          </p:nvPr>
        </p:nvSpPr>
        <p:spPr>
          <a:xfrm>
            <a:off x="4645025" y="2174874"/>
            <a:ext cx="4498975" cy="4683125"/>
          </a:xfrm>
        </p:spPr>
        <p:txBody>
          <a:bodyPr/>
          <a:lstStyle/>
          <a:p>
            <a:pPr algn="just">
              <a:lnSpc>
                <a:spcPct val="150000"/>
              </a:lnSpc>
            </a:pPr>
            <a:r>
              <a:rPr lang="fr-FR" sz="1800" dirty="0">
                <a:latin typeface="Times New Roman" panose="02020603050405020304" pitchFamily="18" charset="0"/>
                <a:cs typeface="Times New Roman" panose="02020603050405020304" pitchFamily="18" charset="0"/>
              </a:rPr>
              <a:t>Vokalisch </a:t>
            </a:r>
            <a:r>
              <a:rPr lang="fr-FR" sz="1800" dirty="0" err="1">
                <a:latin typeface="Times New Roman" panose="02020603050405020304" pitchFamily="18" charset="0"/>
                <a:cs typeface="Times New Roman" panose="02020603050405020304" pitchFamily="18" charset="0"/>
              </a:rPr>
              <a:t>anlautende</a:t>
            </a:r>
            <a:r>
              <a:rPr lang="fr-FR" sz="1800" dirty="0">
                <a:latin typeface="Times New Roman" panose="02020603050405020304" pitchFamily="18" charset="0"/>
                <a:cs typeface="Times New Roman" panose="02020603050405020304" pitchFamily="18" charset="0"/>
              </a:rPr>
              <a:t> Suffix </a:t>
            </a:r>
            <a:r>
              <a:rPr lang="fr-FR" sz="1800" dirty="0" err="1">
                <a:latin typeface="Times New Roman" panose="02020603050405020304" pitchFamily="18" charset="0"/>
                <a:cs typeface="Times New Roman" panose="02020603050405020304" pitchFamily="18" charset="0"/>
              </a:rPr>
              <a:t>beeinflussen</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das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Stamm</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nicht</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wenn</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das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Stamm</a:t>
            </a:r>
            <a:r>
              <a:rPr lang="fr-FR" sz="1800" dirty="0">
                <a:latin typeface="Times New Roman" panose="02020603050405020304" pitchFamily="18" charset="0"/>
                <a:cs typeface="Times New Roman" panose="02020603050405020304" pitchFamily="18" charset="0"/>
              </a:rPr>
              <a:t> mit </a:t>
            </a:r>
            <a:r>
              <a:rPr lang="fr-FR" sz="1800" dirty="0" err="1">
                <a:latin typeface="Times New Roman" panose="02020603050405020304" pitchFamily="18" charset="0"/>
                <a:cs typeface="Times New Roman" panose="02020603050405020304" pitchFamily="18" charset="0"/>
              </a:rPr>
              <a:t>einem</a:t>
            </a:r>
            <a:r>
              <a:rPr lang="fr-FR" sz="1800" dirty="0">
                <a:latin typeface="Times New Roman" panose="02020603050405020304" pitchFamily="18" charset="0"/>
                <a:cs typeface="Times New Roman" panose="02020603050405020304" pitchFamily="18" charset="0"/>
              </a:rPr>
              <a:t> Vokal </a:t>
            </a:r>
            <a:r>
              <a:rPr lang="fr-FR" sz="1800" dirty="0" err="1">
                <a:latin typeface="Times New Roman" panose="02020603050405020304" pitchFamily="18" charset="0"/>
                <a:cs typeface="Times New Roman" panose="02020603050405020304" pitchFamily="18" charset="0"/>
              </a:rPr>
              <a:t>auslautet</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Beide</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Vokale</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sind</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durch</a:t>
            </a:r>
            <a:r>
              <a:rPr lang="fr-FR" sz="1800" dirty="0">
                <a:latin typeface="Times New Roman" panose="02020603050405020304" pitchFamily="18" charset="0"/>
                <a:cs typeface="Times New Roman" panose="02020603050405020304" pitchFamily="18" charset="0"/>
              </a:rPr>
              <a:t> eine </a:t>
            </a:r>
            <a:r>
              <a:rPr lang="fr-FR" sz="1800" dirty="0" err="1">
                <a:latin typeface="Times New Roman" panose="02020603050405020304" pitchFamily="18" charset="0"/>
                <a:cs typeface="Times New Roman" panose="02020603050405020304" pitchFamily="18" charset="0"/>
              </a:rPr>
              <a:t>Silbengrenze</a:t>
            </a:r>
            <a:r>
              <a:rPr lang="fr-FR" sz="1800" dirty="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getrennt</a:t>
            </a:r>
            <a:r>
              <a:rPr lang="fr-FR" sz="1800" dirty="0" smtClean="0">
                <a:latin typeface="Times New Roman" panose="02020603050405020304" pitchFamily="18" charset="0"/>
                <a:cs typeface="Times New Roman" panose="02020603050405020304" pitchFamily="18" charset="0"/>
              </a:rPr>
              <a:t> (vgl.</a:t>
            </a:r>
            <a:r>
              <a:rPr lang="de-DE" sz="1800" dirty="0" smtClean="0">
                <a:latin typeface="Times New Roman" panose="02020603050405020304" pitchFamily="18" charset="0"/>
                <a:cs typeface="Times New Roman" panose="02020603050405020304" pitchFamily="18" charset="0"/>
              </a:rPr>
              <a:t> </a:t>
            </a:r>
            <a:r>
              <a:rPr lang="de-DE" sz="1800" dirty="0">
                <a:latin typeface="Times New Roman" panose="02020603050405020304" pitchFamily="18" charset="0"/>
                <a:cs typeface="Times New Roman" panose="02020603050405020304" pitchFamily="18" charset="0"/>
              </a:rPr>
              <a:t>Féry 2001: S.148)</a:t>
            </a:r>
            <a:r>
              <a:rPr lang="fr-FR" sz="1800"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de-DE" sz="1800" i="1" dirty="0" smtClean="0">
                <a:latin typeface="Times New Roman" panose="02020603050405020304" pitchFamily="18" charset="0"/>
                <a:cs typeface="Times New Roman" panose="02020603050405020304" pitchFamily="18" charset="0"/>
              </a:rPr>
              <a:t>z.B. </a:t>
            </a:r>
            <a:r>
              <a:rPr lang="de-DE" sz="1800" i="1" dirty="0" err="1" smtClean="0">
                <a:latin typeface="Times New Roman" panose="02020603050405020304" pitchFamily="18" charset="0"/>
                <a:cs typeface="Times New Roman" panose="02020603050405020304" pitchFamily="18" charset="0"/>
              </a:rPr>
              <a:t>bö</a:t>
            </a:r>
            <a:r>
              <a:rPr lang="de-DE" sz="1800" i="1" dirty="0" smtClean="0">
                <a:latin typeface="Times New Roman" panose="02020603050405020304" pitchFamily="18" charset="0"/>
                <a:cs typeface="Times New Roman" panose="02020603050405020304" pitchFamily="18" charset="0"/>
              </a:rPr>
              <a:t>-ig</a:t>
            </a:r>
            <a:r>
              <a:rPr lang="de-DE" sz="1800" dirty="0" smtClean="0">
                <a:latin typeface="Times New Roman" panose="02020603050405020304" pitchFamily="18" charset="0"/>
                <a:cs typeface="Times New Roman" panose="02020603050405020304" pitchFamily="18" charset="0"/>
              </a:rPr>
              <a:t> [</a:t>
            </a:r>
            <a:r>
              <a:rPr lang="de-DE" sz="1800" dirty="0" err="1" smtClean="0">
                <a:latin typeface="Times New Roman" panose="02020603050405020304" pitchFamily="18" charset="0"/>
                <a:cs typeface="Times New Roman" panose="02020603050405020304" pitchFamily="18" charset="0"/>
              </a:rPr>
              <a:t>bø</a:t>
            </a:r>
            <a:r>
              <a:rPr lang="de-DE" sz="1800" dirty="0">
                <a:latin typeface="Times New Roman" panose="02020603050405020304" pitchFamily="18" charset="0"/>
                <a:cs typeface="Times New Roman" panose="02020603050405020304" pitchFamily="18" charset="0"/>
              </a:rPr>
              <a:t>:.</a:t>
            </a:r>
            <a:r>
              <a:rPr lang="de-DE" sz="1800" dirty="0" err="1">
                <a:latin typeface="Times New Roman" panose="02020603050405020304" pitchFamily="18" charset="0"/>
                <a:cs typeface="Times New Roman" panose="02020603050405020304" pitchFamily="18" charset="0"/>
              </a:rPr>
              <a:t>ɪҫ</a:t>
            </a:r>
            <a:r>
              <a:rPr lang="de-DE" sz="1800" dirty="0" smtClean="0">
                <a:latin typeface="Times New Roman" panose="02020603050405020304" pitchFamily="18" charset="0"/>
                <a:cs typeface="Times New Roman" panose="02020603050405020304" pitchFamily="18" charset="0"/>
              </a:rPr>
              <a:t>], </a:t>
            </a:r>
            <a:r>
              <a:rPr lang="de-DE" sz="1800" i="1" dirty="0" smtClean="0">
                <a:latin typeface="Times New Roman" panose="02020603050405020304" pitchFamily="18" charset="0"/>
                <a:cs typeface="Times New Roman" panose="02020603050405020304" pitchFamily="18" charset="0"/>
              </a:rPr>
              <a:t>ruh-ig </a:t>
            </a:r>
            <a:r>
              <a:rPr lang="de-DE" sz="1800" dirty="0">
                <a:latin typeface="Times New Roman" panose="02020603050405020304" pitchFamily="18" charset="0"/>
                <a:cs typeface="Times New Roman" panose="02020603050405020304" pitchFamily="18" charset="0"/>
              </a:rPr>
              <a:t>[</a:t>
            </a:r>
            <a:r>
              <a:rPr lang="de-DE" sz="1800" dirty="0" err="1">
                <a:latin typeface="Times New Roman" panose="02020603050405020304" pitchFamily="18" charset="0"/>
                <a:cs typeface="Times New Roman" panose="02020603050405020304" pitchFamily="18" charset="0"/>
              </a:rPr>
              <a:t>ʀu</a:t>
            </a:r>
            <a:r>
              <a:rPr lang="de-DE" sz="1800" dirty="0">
                <a:latin typeface="Times New Roman" panose="02020603050405020304" pitchFamily="18" charset="0"/>
                <a:cs typeface="Times New Roman" panose="02020603050405020304" pitchFamily="18" charset="0"/>
              </a:rPr>
              <a:t>:.</a:t>
            </a:r>
            <a:r>
              <a:rPr lang="de-DE" sz="1800" dirty="0" err="1">
                <a:latin typeface="Times New Roman" panose="02020603050405020304" pitchFamily="18" charset="0"/>
                <a:cs typeface="Times New Roman" panose="02020603050405020304" pitchFamily="18" charset="0"/>
              </a:rPr>
              <a:t>ɪҫ</a:t>
            </a:r>
            <a:r>
              <a:rPr lang="de-DE" sz="1800" dirty="0">
                <a:latin typeface="Times New Roman" panose="02020603050405020304" pitchFamily="18" charset="0"/>
                <a:cs typeface="Times New Roman" panose="02020603050405020304" pitchFamily="18" charset="0"/>
              </a:rPr>
              <a:t>]</a:t>
            </a:r>
            <a:r>
              <a:rPr lang="de-DE" sz="1800" dirty="0" smtClean="0">
                <a:latin typeface="Times New Roman" panose="02020603050405020304" pitchFamily="18" charset="0"/>
                <a:cs typeface="Times New Roman" panose="02020603050405020304" pitchFamily="18" charset="0"/>
              </a:rPr>
              <a:t>, </a:t>
            </a:r>
            <a:r>
              <a:rPr lang="de-DE" sz="1800" i="1" dirty="0" err="1">
                <a:latin typeface="Times New Roman" panose="02020603050405020304" pitchFamily="18" charset="0"/>
                <a:cs typeface="Times New Roman" panose="02020603050405020304" pitchFamily="18" charset="0"/>
              </a:rPr>
              <a:t>sto-isch</a:t>
            </a:r>
            <a:r>
              <a:rPr lang="de-DE" sz="1800" dirty="0">
                <a:latin typeface="Times New Roman" panose="02020603050405020304" pitchFamily="18" charset="0"/>
                <a:cs typeface="Times New Roman" panose="02020603050405020304" pitchFamily="18" charset="0"/>
              </a:rPr>
              <a:t> [</a:t>
            </a:r>
            <a:r>
              <a:rPr lang="de-DE" sz="1800" dirty="0" err="1">
                <a:latin typeface="Times New Roman" panose="02020603050405020304" pitchFamily="18" charset="0"/>
                <a:cs typeface="Times New Roman" panose="02020603050405020304" pitchFamily="18" charset="0"/>
              </a:rPr>
              <a:t>ʃto</a:t>
            </a:r>
            <a:r>
              <a:rPr lang="de-DE" sz="1800" dirty="0">
                <a:latin typeface="Times New Roman" panose="02020603050405020304" pitchFamily="18" charset="0"/>
                <a:cs typeface="Times New Roman" panose="02020603050405020304" pitchFamily="18" charset="0"/>
              </a:rPr>
              <a:t>:.</a:t>
            </a:r>
            <a:r>
              <a:rPr lang="de-DE" sz="1800" dirty="0" err="1">
                <a:latin typeface="Times New Roman" panose="02020603050405020304" pitchFamily="18" charset="0"/>
                <a:cs typeface="Times New Roman" panose="02020603050405020304" pitchFamily="18" charset="0"/>
              </a:rPr>
              <a:t>ɪʃ</a:t>
            </a:r>
            <a:r>
              <a:rPr lang="de-DE" sz="1800" dirty="0">
                <a:latin typeface="Times New Roman" panose="02020603050405020304" pitchFamily="18" charset="0"/>
                <a:cs typeface="Times New Roman" panose="02020603050405020304" pitchFamily="18" charset="0"/>
              </a:rPr>
              <a:t>]</a:t>
            </a:r>
            <a:endParaRPr lang="fr-FR" sz="1800" dirty="0">
              <a:latin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171950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59832" y="260648"/>
            <a:ext cx="3312368" cy="720080"/>
          </a:xfrm>
        </p:spPr>
        <p:txBody>
          <a:bodyPr>
            <a:noAutofit/>
          </a:bodyPr>
          <a:lstStyle/>
          <a:p>
            <a:r>
              <a:rPr lang="fr-FR" sz="2400" dirty="0" smtClean="0">
                <a:solidFill>
                  <a:schemeClr val="accent1"/>
                </a:solidFill>
                <a:latin typeface="Times New Roman" panose="02020603050405020304" pitchFamily="18" charset="0"/>
                <a:cs typeface="Times New Roman" panose="02020603050405020304" pitchFamily="18" charset="0"/>
              </a:rPr>
              <a:t> </a:t>
            </a:r>
            <a:r>
              <a:rPr lang="fr-FR" sz="2400" dirty="0" smtClean="0">
                <a:solidFill>
                  <a:schemeClr val="accent1"/>
                </a:solidFill>
                <a:latin typeface="Times New Roman" panose="02020603050405020304" pitchFamily="18" charset="0"/>
                <a:cs typeface="Times New Roman" panose="02020603050405020304" pitchFamily="18" charset="0"/>
              </a:rPr>
              <a:t>Problemstellung</a:t>
            </a:r>
            <a:r>
              <a:rPr lang="fr-FR" sz="2400" dirty="0" smtClean="0">
                <a:latin typeface="Times New Roman" panose="02020603050405020304" pitchFamily="18" charset="0"/>
                <a:cs typeface="Times New Roman" panose="02020603050405020304" pitchFamily="18" charset="0"/>
              </a:rPr>
              <a:t/>
            </a:r>
            <a:br>
              <a:rPr lang="fr-FR" sz="2400" dirty="0" smtClean="0">
                <a:latin typeface="Times New Roman" panose="02020603050405020304" pitchFamily="18" charset="0"/>
                <a:cs typeface="Times New Roman" panose="02020603050405020304" pitchFamily="18" charset="0"/>
              </a:rPr>
            </a:br>
            <a:endParaRPr lang="fr-FR" sz="2400" dirty="0"/>
          </a:p>
        </p:txBody>
      </p:sp>
      <p:sp>
        <p:nvSpPr>
          <p:cNvPr id="3" name="Espace réservé du contenu 2"/>
          <p:cNvSpPr>
            <a:spLocks noGrp="1"/>
          </p:cNvSpPr>
          <p:nvPr>
            <p:ph idx="1"/>
          </p:nvPr>
        </p:nvSpPr>
        <p:spPr>
          <a:xfrm>
            <a:off x="0" y="764704"/>
            <a:ext cx="9144000" cy="6093296"/>
          </a:xfrm>
          <a:solidFill>
            <a:schemeClr val="bg1"/>
          </a:solidFill>
        </p:spPr>
        <p:txBody>
          <a:bodyPr>
            <a:normAutofit/>
          </a:bodyPr>
          <a:lstStyle/>
          <a:p>
            <a:pPr marL="0" indent="0" algn="just">
              <a:buNone/>
            </a:pPr>
            <a:endParaRPr lang="de-DE" sz="1800" dirty="0" smtClean="0">
              <a:latin typeface="Times New Roman" panose="02020603050405020304" pitchFamily="18" charset="0"/>
              <a:cs typeface="Times New Roman" panose="02020603050405020304" pitchFamily="18" charset="0"/>
            </a:endParaRPr>
          </a:p>
          <a:p>
            <a:pPr marL="0" indent="0" algn="just">
              <a:buNone/>
            </a:pPr>
            <a:endParaRPr lang="de-DE" sz="1800" dirty="0">
              <a:latin typeface="Times New Roman" panose="02020603050405020304" pitchFamily="18" charset="0"/>
              <a:cs typeface="Times New Roman" panose="02020603050405020304" pitchFamily="18" charset="0"/>
            </a:endParaRPr>
          </a:p>
          <a:p>
            <a:pPr marL="0" indent="0" algn="just">
              <a:buNone/>
            </a:pPr>
            <a:r>
              <a:rPr lang="de-DE" sz="1800" dirty="0" smtClean="0">
                <a:latin typeface="Times New Roman" panose="02020603050405020304" pitchFamily="18" charset="0"/>
                <a:cs typeface="Times New Roman" panose="02020603050405020304" pitchFamily="18" charset="0"/>
              </a:rPr>
              <a:t>Um </a:t>
            </a:r>
            <a:r>
              <a:rPr lang="de-DE" sz="1800" dirty="0">
                <a:latin typeface="Times New Roman" panose="02020603050405020304" pitchFamily="18" charset="0"/>
                <a:cs typeface="Times New Roman" panose="02020603050405020304" pitchFamily="18" charset="0"/>
              </a:rPr>
              <a:t>die Didaktisierung der Fremdsprachen im DaF-Bereich zu erleichtern, wurden eine Vielzahl von Strategien bzw. Methoden entwickelt, die sich heutzutage in einer Weiterentwicklungs- oder Verbesserungsphase befinden, weil sie die Qualität des Lernprozesses bislang nicht zufriedenstellend erhöhen können. Dies liegt teilweise darin begründet, dass die bereits erworbenen sprachlichen Erfahrungen der Lernenden nicht im Lernprozess berücksichtigt werden. So wird bei der Vermittlung des Deutschen als Fremdsprache in Senegal das Französische nicht nur als Unterrichtssprache, sondern vermeintlich auch wie eine Muttersprache der Lernenden verwendet (vgl. Ibrahima Diop 2000; 2003). Das heißt, die L2- Sprache Französisch fungiert als Ausgangssprache, mit der das neu zu erlernende Deutsch verglichen wird und sprachliche Aspekte erklärt werden, obwohl schon seit langem aus kognitiver Perspektive belegt ist, dass Lernende eine Fremdsprache besser ausgehend von ihren Muttersprachen (oder einer anderen Sprache, die in der frühen Kindheit bereits erlernt wurde) als Referenzsprachen lernen (vgl. Redder 1985; Anne Heyn 2013</a:t>
            </a:r>
            <a:r>
              <a:rPr lang="de-DE" sz="1800" dirty="0" smtClean="0">
                <a:latin typeface="Times New Roman" panose="02020603050405020304" pitchFamily="18" charset="0"/>
                <a:cs typeface="Times New Roman" panose="02020603050405020304" pitchFamily="18" charset="0"/>
              </a:rPr>
              <a:t>).  </a:t>
            </a:r>
            <a:r>
              <a:rPr lang="de-DE" sz="1800" i="1" dirty="0">
                <a:latin typeface="Times New Roman" panose="02020603050405020304" pitchFamily="18" charset="0"/>
                <a:cs typeface="Times New Roman" panose="02020603050405020304" pitchFamily="18" charset="0"/>
              </a:rPr>
              <a:t>	</a:t>
            </a:r>
            <a:endParaRPr lang="fr-FR" sz="1800" dirty="0">
              <a:latin typeface="Times New Roman" panose="02020603050405020304" pitchFamily="18" charset="0"/>
              <a:cs typeface="Times New Roman" panose="02020603050405020304" pitchFamily="18" charset="0"/>
            </a:endParaRPr>
          </a:p>
          <a:p>
            <a:pPr marL="0" indent="0" algn="just">
              <a:buNone/>
            </a:pPr>
            <a:endParaRPr lang="fr-FR" sz="2400" dirty="0" smtClean="0">
              <a:latin typeface="Times New Roman" panose="02020603050405020304" pitchFamily="18" charset="0"/>
              <a:cs typeface="Times New Roman" panose="02020603050405020304" pitchFamily="18" charset="0"/>
            </a:endParaRPr>
          </a:p>
          <a:p>
            <a:pPr marL="0" indent="0" algn="just">
              <a:buNone/>
            </a:pP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66560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latin typeface="Times New Roman" panose="02020603050405020304" pitchFamily="18" charset="0"/>
                <a:cs typeface="Times New Roman" panose="02020603050405020304" pitchFamily="18" charset="0"/>
              </a:rPr>
              <a:t>Derivata</a:t>
            </a:r>
            <a:endParaRPr lang="fr-FR" sz="2400" dirty="0"/>
          </a:p>
        </p:txBody>
      </p:sp>
      <p:sp>
        <p:nvSpPr>
          <p:cNvPr id="3" name="Espace réservé du contenu 2"/>
          <p:cNvSpPr>
            <a:spLocks noGrp="1"/>
          </p:cNvSpPr>
          <p:nvPr>
            <p:ph idx="1"/>
          </p:nvPr>
        </p:nvSpPr>
        <p:spPr>
          <a:xfrm>
            <a:off x="0" y="1600200"/>
            <a:ext cx="9144000" cy="5257800"/>
          </a:xfrm>
        </p:spPr>
        <p:txBody>
          <a:bodyPr/>
          <a:lstStyle/>
          <a:p>
            <a:pPr algn="just">
              <a:lnSpc>
                <a:spcPct val="150000"/>
              </a:lnSpc>
              <a:buFontTx/>
              <a:buChar char="-"/>
            </a:pPr>
            <a:r>
              <a:rPr lang="fr-FR" sz="1800" dirty="0" smtClean="0">
                <a:latin typeface="Times New Roman" panose="02020603050405020304" pitchFamily="18" charset="0"/>
                <a:cs typeface="Times New Roman" panose="02020603050405020304" pitchFamily="18" charset="0"/>
              </a:rPr>
              <a:t>In </a:t>
            </a:r>
            <a:r>
              <a:rPr lang="fr-FR" sz="1800" dirty="0" err="1" smtClean="0">
                <a:latin typeface="Times New Roman" panose="02020603050405020304" pitchFamily="18" charset="0"/>
                <a:cs typeface="Times New Roman" panose="02020603050405020304" pitchFamily="18" charset="0"/>
              </a:rPr>
              <a:t>Verbindung</a:t>
            </a:r>
            <a:r>
              <a:rPr lang="fr-FR" sz="1800" dirty="0" smtClean="0">
                <a:latin typeface="Times New Roman" panose="02020603050405020304" pitchFamily="18" charset="0"/>
                <a:cs typeface="Times New Roman" panose="02020603050405020304" pitchFamily="18" charset="0"/>
              </a:rPr>
              <a:t> mit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vokalisch </a:t>
            </a:r>
            <a:r>
              <a:rPr lang="fr-FR" sz="1800" dirty="0" err="1" smtClean="0">
                <a:latin typeface="Times New Roman" panose="02020603050405020304" pitchFamily="18" charset="0"/>
                <a:cs typeface="Times New Roman" panose="02020603050405020304" pitchFamily="18" charset="0"/>
              </a:rPr>
              <a:t>anlautenden</a:t>
            </a:r>
            <a:r>
              <a:rPr lang="fr-FR" sz="1800" dirty="0" smtClean="0">
                <a:latin typeface="Times New Roman" panose="02020603050405020304" pitchFamily="18" charset="0"/>
                <a:cs typeface="Times New Roman" panose="02020603050405020304" pitchFamily="18" charset="0"/>
              </a:rPr>
              <a:t> Suffix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den </a:t>
            </a:r>
            <a:r>
              <a:rPr lang="fr-FR" sz="1800" dirty="0" err="1" smtClean="0">
                <a:latin typeface="Times New Roman" panose="02020603050405020304" pitchFamily="18" charset="0"/>
                <a:cs typeface="Times New Roman" panose="02020603050405020304" pitchFamily="18" charset="0"/>
              </a:rPr>
              <a:t>auslautenden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Konsonant</a:t>
            </a:r>
            <a:r>
              <a:rPr lang="fr-FR" sz="1800" dirty="0" smtClean="0">
                <a:latin typeface="Times New Roman" panose="02020603050405020304" pitchFamily="18" charset="0"/>
                <a:cs typeface="Times New Roman" panose="02020603050405020304" pitchFamily="18" charset="0"/>
              </a:rPr>
              <a:t> des </a:t>
            </a:r>
            <a:r>
              <a:rPr lang="fr-FR" sz="1800" dirty="0" err="1" smtClean="0">
                <a:latin typeface="Times New Roman" panose="02020603050405020304" pitchFamily="18" charset="0"/>
                <a:cs typeface="Times New Roman" panose="02020603050405020304" pitchFamily="18" charset="0"/>
              </a:rPr>
              <a:t>Stamms</a:t>
            </a:r>
            <a:r>
              <a:rPr lang="fr-FR" sz="1800" dirty="0" smtClean="0">
                <a:latin typeface="Times New Roman" panose="02020603050405020304" pitchFamily="18" charset="0"/>
                <a:cs typeface="Times New Roman" panose="02020603050405020304" pitchFamily="18" charset="0"/>
              </a:rPr>
              <a:t> in </a:t>
            </a:r>
            <a:r>
              <a:rPr lang="fr-FR" sz="1800" dirty="0" err="1" smtClean="0">
                <a:latin typeface="Times New Roman" panose="02020603050405020304" pitchFamily="18" charset="0"/>
                <a:cs typeface="Times New Roman" panose="02020603050405020304" pitchFamily="18" charset="0"/>
              </a:rPr>
              <a:t>beiden</a:t>
            </a:r>
            <a:r>
              <a:rPr lang="fr-FR" sz="1800" dirty="0" smtClean="0">
                <a:latin typeface="Times New Roman" panose="02020603050405020304" pitchFamily="18" charset="0"/>
                <a:cs typeface="Times New Roman" panose="02020603050405020304" pitchFamily="18" charset="0"/>
              </a:rPr>
              <a:t> Sprachen als Onset </a:t>
            </a:r>
            <a:r>
              <a:rPr lang="fr-FR" sz="1800" dirty="0" err="1" smtClean="0">
                <a:latin typeface="Times New Roman" panose="02020603050405020304" pitchFamily="18" charset="0"/>
                <a:cs typeface="Times New Roman" panose="02020603050405020304" pitchFamily="18" charset="0"/>
              </a:rPr>
              <a:t>verwendet</a:t>
            </a:r>
            <a:r>
              <a:rPr lang="fr-FR" sz="1800" dirty="0" smtClean="0">
                <a:latin typeface="Times New Roman" panose="02020603050405020304" pitchFamily="18" charset="0"/>
                <a:cs typeface="Times New Roman" panose="02020603050405020304" pitchFamily="18" charset="0"/>
              </a:rPr>
              <a:t>. </a:t>
            </a:r>
          </a:p>
          <a:p>
            <a:pPr algn="just">
              <a:lnSpc>
                <a:spcPct val="150000"/>
              </a:lnSpc>
              <a:buFontTx/>
              <a:buChar char="-"/>
            </a:pPr>
            <a:r>
              <a:rPr lang="fr-FR" sz="1800" dirty="0" smtClean="0">
                <a:latin typeface="Times New Roman" panose="02020603050405020304" pitchFamily="18" charset="0"/>
                <a:cs typeface="Times New Roman" panose="02020603050405020304" pitchFamily="18" charset="0"/>
              </a:rPr>
              <a:t>Der Vokal des Suffixes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als </a:t>
            </a:r>
            <a:r>
              <a:rPr lang="fr-FR" sz="1800" dirty="0" err="1" smtClean="0">
                <a:latin typeface="Times New Roman" panose="02020603050405020304" pitchFamily="18" charset="0"/>
                <a:cs typeface="Times New Roman" panose="02020603050405020304" pitchFamily="18" charset="0"/>
              </a:rPr>
              <a:t>Silbennukleus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benutzt</a:t>
            </a:r>
            <a:r>
              <a:rPr lang="fr-FR" sz="1800" dirty="0" smtClean="0">
                <a:latin typeface="Times New Roman" panose="02020603050405020304" pitchFamily="18" charset="0"/>
                <a:cs typeface="Times New Roman" panose="02020603050405020304" pitchFamily="18" charset="0"/>
              </a:rPr>
              <a:t>. </a:t>
            </a:r>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847670053"/>
              </p:ext>
            </p:extLst>
          </p:nvPr>
        </p:nvGraphicFramePr>
        <p:xfrm>
          <a:off x="156926" y="3212976"/>
          <a:ext cx="8964489" cy="3356992"/>
        </p:xfrm>
        <a:graphic>
          <a:graphicData uri="http://schemas.openxmlformats.org/drawingml/2006/table">
            <a:tbl>
              <a:tblPr firstRow="1" firstCol="1" bandRow="1">
                <a:tableStyleId>{5C22544A-7EE6-4342-B048-85BDC9FD1C3A}</a:tableStyleId>
              </a:tblPr>
              <a:tblGrid>
                <a:gridCol w="2988163"/>
                <a:gridCol w="2988163"/>
                <a:gridCol w="2988163"/>
              </a:tblGrid>
              <a:tr h="419624">
                <a:tc>
                  <a:txBody>
                    <a:bodyPr/>
                    <a:lstStyle/>
                    <a:p>
                      <a:pPr algn="just">
                        <a:lnSpc>
                          <a:spcPct val="150000"/>
                        </a:lnSpc>
                        <a:spcAft>
                          <a:spcPts val="0"/>
                        </a:spcAft>
                      </a:pPr>
                      <a:r>
                        <a:rPr lang="de-DE" sz="1200">
                          <a:effectLst/>
                        </a:rPr>
                        <a:t> </a:t>
                      </a:r>
                      <a:endParaRPr lang="fr-FR"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de-DE" sz="1200">
                          <a:effectLst/>
                        </a:rPr>
                        <a:t>Wörter mit vokalisch anlautenden Suffix</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Silbenzerlegung</a:t>
                      </a:r>
                      <a:endParaRPr lang="fr-FR" sz="1100">
                        <a:effectLst/>
                        <a:latin typeface="Calibri"/>
                        <a:ea typeface="Calibri"/>
                        <a:cs typeface="Times New Roman"/>
                      </a:endParaRPr>
                    </a:p>
                  </a:txBody>
                  <a:tcPr marL="68580" marR="68580" marT="0" marB="0"/>
                </a:tc>
              </a:tr>
              <a:tr h="419624">
                <a:tc rowSpan="3">
                  <a:txBody>
                    <a:bodyPr/>
                    <a:lstStyle/>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Deutsch</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kind-isch</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[kɪn.dɪʃ]</a:t>
                      </a:r>
                      <a:endParaRPr lang="fr-FR" sz="1100">
                        <a:effectLst/>
                        <a:latin typeface="Calibri"/>
                        <a:ea typeface="Calibri"/>
                        <a:cs typeface="Times New Roman"/>
                      </a:endParaRPr>
                    </a:p>
                  </a:txBody>
                  <a:tcPr marL="68580" marR="68580" marT="0" marB="0"/>
                </a:tc>
              </a:tr>
              <a:tr h="419624">
                <a:tc vMerge="1">
                  <a:txBody>
                    <a:bodyPr/>
                    <a:lstStyle/>
                    <a:p>
                      <a:endParaRPr lang="fr-FR"/>
                    </a:p>
                  </a:txBody>
                  <a:tcPr/>
                </a:tc>
                <a:tc>
                  <a:txBody>
                    <a:bodyPr/>
                    <a:lstStyle/>
                    <a:p>
                      <a:pPr algn="just">
                        <a:lnSpc>
                          <a:spcPct val="150000"/>
                        </a:lnSpc>
                        <a:spcAft>
                          <a:spcPts val="0"/>
                        </a:spcAft>
                      </a:pPr>
                      <a:r>
                        <a:rPr lang="de-DE" sz="1200">
                          <a:effectLst/>
                        </a:rPr>
                        <a:t>wind-ig</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[wɪn.dɪҫ]</a:t>
                      </a:r>
                      <a:endParaRPr lang="fr-FR" sz="1100">
                        <a:effectLst/>
                        <a:latin typeface="Calibri"/>
                        <a:ea typeface="Calibri"/>
                        <a:cs typeface="Times New Roman"/>
                      </a:endParaRPr>
                    </a:p>
                  </a:txBody>
                  <a:tcPr marL="68580" marR="68580" marT="0" marB="0"/>
                </a:tc>
              </a:tr>
              <a:tr h="419624">
                <a:tc vMerge="1">
                  <a:txBody>
                    <a:bodyPr/>
                    <a:lstStyle/>
                    <a:p>
                      <a:endParaRPr lang="fr-FR"/>
                    </a:p>
                  </a:txBody>
                  <a:tcPr/>
                </a:tc>
                <a:tc>
                  <a:txBody>
                    <a:bodyPr/>
                    <a:lstStyle/>
                    <a:p>
                      <a:pPr algn="just">
                        <a:lnSpc>
                          <a:spcPct val="150000"/>
                        </a:lnSpc>
                        <a:spcAft>
                          <a:spcPts val="0"/>
                        </a:spcAft>
                      </a:pPr>
                      <a:r>
                        <a:rPr lang="de-DE" sz="1200">
                          <a:effectLst/>
                        </a:rPr>
                        <a:t>Tag-ung</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[ta:.gʊng]</a:t>
                      </a:r>
                      <a:endParaRPr lang="fr-FR" sz="1100">
                        <a:effectLst/>
                        <a:latin typeface="Calibri"/>
                        <a:ea typeface="Calibri"/>
                        <a:cs typeface="Times New Roman"/>
                      </a:endParaRPr>
                    </a:p>
                  </a:txBody>
                  <a:tcPr marL="68580" marR="68580" marT="0" marB="0"/>
                </a:tc>
              </a:tr>
              <a:tr h="419624">
                <a:tc rowSpan="4">
                  <a:txBody>
                    <a:bodyPr/>
                    <a:lstStyle/>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Wolof</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mag-e ‚alt sein‘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[ma.gε]</a:t>
                      </a:r>
                      <a:endParaRPr lang="fr-FR" sz="1100">
                        <a:effectLst/>
                        <a:latin typeface="Calibri"/>
                        <a:ea typeface="Calibri"/>
                        <a:cs typeface="Times New Roman"/>
                      </a:endParaRPr>
                    </a:p>
                  </a:txBody>
                  <a:tcPr marL="68580" marR="68580" marT="0" marB="0"/>
                </a:tc>
              </a:tr>
              <a:tr h="419624">
                <a:tc vMerge="1">
                  <a:txBody>
                    <a:bodyPr/>
                    <a:lstStyle/>
                    <a:p>
                      <a:endParaRPr lang="fr-FR"/>
                    </a:p>
                  </a:txBody>
                  <a:tcPr/>
                </a:tc>
                <a:tc>
                  <a:txBody>
                    <a:bodyPr/>
                    <a:lstStyle/>
                    <a:p>
                      <a:pPr algn="just">
                        <a:lnSpc>
                          <a:spcPct val="150000"/>
                        </a:lnSpc>
                        <a:spcAft>
                          <a:spcPts val="0"/>
                        </a:spcAft>
                      </a:pPr>
                      <a:r>
                        <a:rPr lang="de-DE" sz="1200">
                          <a:effectLst/>
                        </a:rPr>
                        <a:t>jόg-aat ‚wieder aufstehen‘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[jo.ga:t]</a:t>
                      </a:r>
                      <a:endParaRPr lang="fr-FR" sz="1100">
                        <a:effectLst/>
                        <a:latin typeface="Calibri"/>
                        <a:ea typeface="Calibri"/>
                        <a:cs typeface="Times New Roman"/>
                      </a:endParaRPr>
                    </a:p>
                  </a:txBody>
                  <a:tcPr marL="68580" marR="68580" marT="0" marB="0"/>
                </a:tc>
              </a:tr>
              <a:tr h="419624">
                <a:tc vMerge="1">
                  <a:txBody>
                    <a:bodyPr/>
                    <a:lstStyle/>
                    <a:p>
                      <a:endParaRPr lang="fr-FR"/>
                    </a:p>
                  </a:txBody>
                  <a:tcPr/>
                </a:tc>
                <a:tc>
                  <a:txBody>
                    <a:bodyPr/>
                    <a:lstStyle/>
                    <a:p>
                      <a:pPr algn="just">
                        <a:lnSpc>
                          <a:spcPct val="150000"/>
                        </a:lnSpc>
                        <a:spcAft>
                          <a:spcPts val="0"/>
                        </a:spcAft>
                      </a:pPr>
                      <a:r>
                        <a:rPr lang="de-DE" sz="1200">
                          <a:effectLst/>
                        </a:rPr>
                        <a:t>yéeg-aat ‚wieder steigen‘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[ye:.ga:t]</a:t>
                      </a:r>
                      <a:endParaRPr lang="fr-FR" sz="1100">
                        <a:effectLst/>
                        <a:latin typeface="Calibri"/>
                        <a:ea typeface="Calibri"/>
                        <a:cs typeface="Times New Roman"/>
                      </a:endParaRPr>
                    </a:p>
                  </a:txBody>
                  <a:tcPr marL="68580" marR="68580" marT="0" marB="0"/>
                </a:tc>
              </a:tr>
              <a:tr h="419624">
                <a:tc vMerge="1">
                  <a:txBody>
                    <a:bodyPr/>
                    <a:lstStyle/>
                    <a:p>
                      <a:endParaRPr lang="fr-FR"/>
                    </a:p>
                  </a:txBody>
                  <a:tcPr/>
                </a:tc>
                <a:tc>
                  <a:txBody>
                    <a:bodyPr/>
                    <a:lstStyle/>
                    <a:p>
                      <a:pPr algn="just">
                        <a:lnSpc>
                          <a:spcPct val="150000"/>
                        </a:lnSpc>
                        <a:spcAft>
                          <a:spcPts val="0"/>
                        </a:spcAft>
                      </a:pPr>
                      <a:r>
                        <a:rPr lang="de-DE" sz="1200">
                          <a:effectLst/>
                        </a:rPr>
                        <a:t>laaj-aat ‚wieder fragen‘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dirty="0">
                          <a:effectLst/>
                        </a:rPr>
                        <a:t>[la:.</a:t>
                      </a:r>
                      <a:r>
                        <a:rPr lang="de-DE" sz="1200" dirty="0" err="1">
                          <a:effectLst/>
                        </a:rPr>
                        <a:t>ja:t</a:t>
                      </a:r>
                      <a:r>
                        <a:rPr lang="de-DE" sz="1200" dirty="0">
                          <a:effectLst/>
                        </a:rPr>
                        <a:t>]</a:t>
                      </a:r>
                      <a:endParaRPr lang="fr-F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751573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a:latin typeface="Times New Roman" panose="02020603050405020304" pitchFamily="18" charset="0"/>
                <a:cs typeface="Times New Roman" panose="02020603050405020304" pitchFamily="18" charset="0"/>
              </a:rPr>
              <a:t>Derivata</a:t>
            </a:r>
            <a:endParaRPr lang="fr-FR" sz="2400" dirty="0"/>
          </a:p>
        </p:txBody>
      </p:sp>
      <p:sp>
        <p:nvSpPr>
          <p:cNvPr id="3" name="Espace réservé du contenu 2"/>
          <p:cNvSpPr>
            <a:spLocks noGrp="1"/>
          </p:cNvSpPr>
          <p:nvPr>
            <p:ph idx="1"/>
          </p:nvPr>
        </p:nvSpPr>
        <p:spPr>
          <a:xfrm>
            <a:off x="0" y="1600200"/>
            <a:ext cx="9144000" cy="5257800"/>
          </a:xfrm>
        </p:spPr>
        <p:txBody>
          <a:bodyPr/>
          <a:lstStyle/>
          <a:p>
            <a:pPr algn="just">
              <a:lnSpc>
                <a:spcPct val="150000"/>
              </a:lnSpc>
              <a:buFont typeface="Courier New" panose="02070309020205020404" pitchFamily="49" charset="0"/>
              <a:buChar char="o"/>
            </a:pPr>
            <a:r>
              <a:rPr lang="fr-FR" sz="1800" dirty="0" smtClean="0">
                <a:latin typeface="Times New Roman" panose="02020603050405020304" pitchFamily="18" charset="0"/>
                <a:cs typeface="Times New Roman" panose="02020603050405020304" pitchFamily="18" charset="0"/>
              </a:rPr>
              <a:t>In </a:t>
            </a:r>
            <a:r>
              <a:rPr lang="fr-FR" sz="1800" dirty="0" err="1" smtClean="0">
                <a:latin typeface="Times New Roman" panose="02020603050405020304" pitchFamily="18" charset="0"/>
                <a:cs typeface="Times New Roman" panose="02020603050405020304" pitchFamily="18" charset="0"/>
              </a:rPr>
              <a:t>Verbindung</a:t>
            </a:r>
            <a:r>
              <a:rPr lang="fr-FR" sz="1800" dirty="0" smtClean="0">
                <a:latin typeface="Times New Roman" panose="02020603050405020304" pitchFamily="18" charset="0"/>
                <a:cs typeface="Times New Roman" panose="02020603050405020304" pitchFamily="18" charset="0"/>
              </a:rPr>
              <a:t> mit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konsonantisch</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anlautenden</a:t>
            </a:r>
            <a:r>
              <a:rPr lang="fr-FR" sz="1800" dirty="0" smtClean="0">
                <a:latin typeface="Times New Roman" panose="02020603050405020304" pitchFamily="18" charset="0"/>
                <a:cs typeface="Times New Roman" panose="02020603050405020304" pitchFamily="18" charset="0"/>
              </a:rPr>
              <a:t> Suffix werden der </a:t>
            </a:r>
            <a:r>
              <a:rPr lang="fr-FR" sz="1800" dirty="0" err="1" smtClean="0">
                <a:latin typeface="Times New Roman" panose="02020603050405020304" pitchFamily="18" charset="0"/>
                <a:cs typeface="Times New Roman" panose="02020603050405020304" pitchFamily="18" charset="0"/>
              </a:rPr>
              <a:t>Konsonant</a:t>
            </a:r>
            <a:r>
              <a:rPr lang="fr-FR" sz="1800" dirty="0" smtClean="0">
                <a:latin typeface="Times New Roman" panose="02020603050405020304" pitchFamily="18" charset="0"/>
                <a:cs typeface="Times New Roman" panose="02020603050405020304" pitchFamily="18" charset="0"/>
              </a:rPr>
              <a:t> des </a:t>
            </a:r>
            <a:r>
              <a:rPr lang="fr-FR" sz="1800" dirty="0" err="1" smtClean="0">
                <a:latin typeface="Times New Roman" panose="02020603050405020304" pitchFamily="18" charset="0"/>
                <a:cs typeface="Times New Roman" panose="02020603050405020304" pitchFamily="18" charset="0"/>
              </a:rPr>
              <a:t>Stamms</a:t>
            </a:r>
            <a:r>
              <a:rPr lang="fr-FR" sz="1800" dirty="0" smtClean="0">
                <a:latin typeface="Times New Roman" panose="02020603050405020304" pitchFamily="18" charset="0"/>
                <a:cs typeface="Times New Roman" panose="02020603050405020304" pitchFamily="18" charset="0"/>
              </a:rPr>
              <a:t> und der </a:t>
            </a:r>
            <a:r>
              <a:rPr lang="fr-FR" sz="1800" dirty="0" err="1" smtClean="0">
                <a:latin typeface="Times New Roman" panose="02020603050405020304" pitchFamily="18" charset="0"/>
                <a:cs typeface="Times New Roman" panose="02020603050405020304" pitchFamily="18" charset="0"/>
              </a:rPr>
              <a:t>Konsonant</a:t>
            </a:r>
            <a:r>
              <a:rPr lang="fr-FR" sz="1800" dirty="0" smtClean="0">
                <a:latin typeface="Times New Roman" panose="02020603050405020304" pitchFamily="18" charset="0"/>
                <a:cs typeface="Times New Roman" panose="02020603050405020304" pitchFamily="18" charset="0"/>
              </a:rPr>
              <a:t> des Suffixes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eine </a:t>
            </a:r>
            <a:r>
              <a:rPr lang="fr-FR" sz="1800" dirty="0" err="1" smtClean="0">
                <a:latin typeface="Times New Roman" panose="02020603050405020304" pitchFamily="18" charset="0"/>
                <a:cs typeface="Times New Roman" panose="02020603050405020304" pitchFamily="18" charset="0"/>
              </a:rPr>
              <a:t>Silbengrenze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getrennt</a:t>
            </a:r>
            <a:r>
              <a:rPr lang="fr-FR" sz="1800" dirty="0" smtClean="0">
                <a:latin typeface="Times New Roman" panose="02020603050405020304" pitchFamily="18" charset="0"/>
                <a:cs typeface="Times New Roman" panose="02020603050405020304" pitchFamily="18" charset="0"/>
              </a:rPr>
              <a:t> (</a:t>
            </a:r>
            <a:r>
              <a:rPr lang="de-DE" sz="1800" dirty="0">
                <a:latin typeface="Times New Roman" panose="02020603050405020304" pitchFamily="18" charset="0"/>
                <a:cs typeface="Times New Roman" panose="02020603050405020304" pitchFamily="18" charset="0"/>
              </a:rPr>
              <a:t>vgl. George Smith </a:t>
            </a:r>
            <a:r>
              <a:rPr lang="de-DE" sz="1800" dirty="0" smtClean="0">
                <a:latin typeface="Times New Roman" panose="02020603050405020304" pitchFamily="18" charset="0"/>
                <a:cs typeface="Times New Roman" panose="02020603050405020304" pitchFamily="18" charset="0"/>
              </a:rPr>
              <a:t>2000</a:t>
            </a:r>
            <a:r>
              <a:rPr lang="de-DE"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S.200f</a:t>
            </a:r>
            <a:r>
              <a:rPr lang="de-DE"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Dies gilt auch für das Wolof. </a:t>
            </a:r>
          </a:p>
          <a:p>
            <a:pPr marL="0" indent="0" algn="just">
              <a:lnSpc>
                <a:spcPct val="150000"/>
              </a:lnSpc>
              <a:buNone/>
            </a:pPr>
            <a:endParaRPr lang="fr-FR" sz="1800" dirty="0">
              <a:latin typeface="Times New Roman" panose="02020603050405020304" pitchFamily="18"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3035284492"/>
              </p:ext>
            </p:extLst>
          </p:nvPr>
        </p:nvGraphicFramePr>
        <p:xfrm>
          <a:off x="107503" y="2996953"/>
          <a:ext cx="9036497" cy="3384379"/>
        </p:xfrm>
        <a:graphic>
          <a:graphicData uri="http://schemas.openxmlformats.org/drawingml/2006/table">
            <a:tbl>
              <a:tblPr firstRow="1" firstCol="1" bandRow="1">
                <a:tableStyleId>{93296810-A885-4BE3-A3E7-6D5BEEA58F35}</a:tableStyleId>
              </a:tblPr>
              <a:tblGrid>
                <a:gridCol w="3950381"/>
                <a:gridCol w="2543058"/>
                <a:gridCol w="2543058"/>
              </a:tblGrid>
              <a:tr h="574670">
                <a:tc>
                  <a:txBody>
                    <a:bodyPr/>
                    <a:lstStyle/>
                    <a:p>
                      <a:pPr algn="just">
                        <a:lnSpc>
                          <a:spcPct val="150000"/>
                        </a:lnSpc>
                        <a:spcAft>
                          <a:spcPts val="0"/>
                        </a:spcAft>
                      </a:pPr>
                      <a:r>
                        <a:rPr lang="de-DE" sz="1200" dirty="0">
                          <a:effectLst/>
                        </a:rPr>
                        <a:t> </a:t>
                      </a:r>
                      <a:endParaRPr lang="fr-FR"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de-DE" sz="1200">
                          <a:effectLst/>
                        </a:rPr>
                        <a:t>Wörter mit konsonantisch anlautenden Suffixen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Silbengrenze</a:t>
                      </a:r>
                      <a:endParaRPr lang="fr-FR" sz="1100">
                        <a:effectLst/>
                        <a:latin typeface="Calibri"/>
                        <a:ea typeface="Calibri"/>
                        <a:cs typeface="Times New Roman"/>
                      </a:endParaRPr>
                    </a:p>
                  </a:txBody>
                  <a:tcPr marL="68580" marR="68580" marT="0" marB="0"/>
                </a:tc>
              </a:tr>
              <a:tr h="346231">
                <a:tc rowSpan="4">
                  <a:txBody>
                    <a:bodyPr/>
                    <a:lstStyle/>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Deutsch</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tragbar</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[tra:k.ba:ɐ]</a:t>
                      </a:r>
                      <a:endParaRPr lang="fr-FR" sz="1100">
                        <a:effectLst/>
                        <a:latin typeface="Calibri"/>
                        <a:ea typeface="Calibri"/>
                        <a:cs typeface="Times New Roman"/>
                      </a:endParaRPr>
                    </a:p>
                  </a:txBody>
                  <a:tcPr marL="68580" marR="68580" marT="0" marB="0"/>
                </a:tc>
              </a:tr>
              <a:tr h="346231">
                <a:tc vMerge="1">
                  <a:txBody>
                    <a:bodyPr/>
                    <a:lstStyle/>
                    <a:p>
                      <a:endParaRPr lang="fr-FR"/>
                    </a:p>
                  </a:txBody>
                  <a:tcPr/>
                </a:tc>
                <a:tc>
                  <a:txBody>
                    <a:bodyPr/>
                    <a:lstStyle/>
                    <a:p>
                      <a:pPr algn="just">
                        <a:lnSpc>
                          <a:spcPct val="150000"/>
                        </a:lnSpc>
                        <a:spcAft>
                          <a:spcPts val="0"/>
                        </a:spcAft>
                      </a:pPr>
                      <a:r>
                        <a:rPr lang="de-DE" sz="1200">
                          <a:effectLst/>
                        </a:rPr>
                        <a:t>Länd-chen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[lɛnt.çən]</a:t>
                      </a:r>
                      <a:endParaRPr lang="fr-FR" sz="1100">
                        <a:effectLst/>
                        <a:latin typeface="Calibri"/>
                        <a:ea typeface="Calibri"/>
                        <a:cs typeface="Times New Roman"/>
                      </a:endParaRPr>
                    </a:p>
                  </a:txBody>
                  <a:tcPr marL="68580" marR="68580" marT="0" marB="0"/>
                </a:tc>
              </a:tr>
              <a:tr h="346231">
                <a:tc vMerge="1">
                  <a:txBody>
                    <a:bodyPr/>
                    <a:lstStyle/>
                    <a:p>
                      <a:endParaRPr lang="fr-FR"/>
                    </a:p>
                  </a:txBody>
                  <a:tcPr/>
                </a:tc>
                <a:tc>
                  <a:txBody>
                    <a:bodyPr/>
                    <a:lstStyle/>
                    <a:p>
                      <a:pPr algn="just">
                        <a:lnSpc>
                          <a:spcPct val="150000"/>
                        </a:lnSpc>
                        <a:spcAft>
                          <a:spcPts val="0"/>
                        </a:spcAft>
                      </a:pPr>
                      <a:r>
                        <a:rPr lang="de-DE" sz="1200">
                          <a:effectLst/>
                        </a:rPr>
                        <a:t>gelb-lich</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[gɛlp.lɪç]</a:t>
                      </a:r>
                      <a:endParaRPr lang="fr-FR" sz="1100">
                        <a:effectLst/>
                        <a:latin typeface="Calibri"/>
                        <a:ea typeface="Calibri"/>
                        <a:cs typeface="Times New Roman"/>
                      </a:endParaRPr>
                    </a:p>
                  </a:txBody>
                  <a:tcPr marL="68580" marR="68580" marT="0" marB="0"/>
                </a:tc>
              </a:tr>
              <a:tr h="346231">
                <a:tc vMerge="1">
                  <a:txBody>
                    <a:bodyPr/>
                    <a:lstStyle/>
                    <a:p>
                      <a:endParaRPr lang="fr-FR"/>
                    </a:p>
                  </a:txBody>
                  <a:tcPr/>
                </a:tc>
                <a:tc>
                  <a:txBody>
                    <a:bodyPr/>
                    <a:lstStyle/>
                    <a:p>
                      <a:pPr algn="just">
                        <a:lnSpc>
                          <a:spcPct val="150000"/>
                        </a:lnSpc>
                        <a:spcAft>
                          <a:spcPts val="0"/>
                        </a:spcAft>
                      </a:pPr>
                      <a:r>
                        <a:rPr lang="de-DE" sz="1200">
                          <a:effectLst/>
                        </a:rPr>
                        <a:t>Kind-lein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[kɪnt.laɪn]</a:t>
                      </a:r>
                      <a:endParaRPr lang="fr-FR" sz="1100">
                        <a:effectLst/>
                        <a:latin typeface="Calibri"/>
                        <a:ea typeface="Calibri"/>
                        <a:cs typeface="Times New Roman"/>
                      </a:endParaRPr>
                    </a:p>
                  </a:txBody>
                  <a:tcPr marL="68580" marR="68580" marT="0" marB="0"/>
                </a:tc>
              </a:tr>
              <a:tr h="346231">
                <a:tc rowSpan="3">
                  <a:txBody>
                    <a:bodyPr/>
                    <a:lstStyle/>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Wolof</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jub-si ‚ annähern‘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a:t>
                      </a:r>
                      <a:r>
                        <a:rPr lang="fr-FR" sz="1200">
                          <a:effectLst/>
                        </a:rPr>
                        <a:t>jup.si]</a:t>
                      </a:r>
                      <a:endParaRPr lang="fr-FR" sz="1100">
                        <a:effectLst/>
                        <a:latin typeface="Calibri"/>
                        <a:ea typeface="Calibri"/>
                        <a:cs typeface="Times New Roman"/>
                      </a:endParaRPr>
                    </a:p>
                  </a:txBody>
                  <a:tcPr marL="68580" marR="68580" marT="0" marB="0"/>
                </a:tc>
              </a:tr>
              <a:tr h="346231">
                <a:tc vMerge="1">
                  <a:txBody>
                    <a:bodyPr/>
                    <a:lstStyle/>
                    <a:p>
                      <a:endParaRPr lang="fr-FR"/>
                    </a:p>
                  </a:txBody>
                  <a:tcPr/>
                </a:tc>
                <a:tc>
                  <a:txBody>
                    <a:bodyPr/>
                    <a:lstStyle/>
                    <a:p>
                      <a:pPr algn="just">
                        <a:lnSpc>
                          <a:spcPct val="150000"/>
                        </a:lnSpc>
                        <a:spcAft>
                          <a:spcPts val="0"/>
                        </a:spcAft>
                      </a:pPr>
                      <a:r>
                        <a:rPr lang="de-DE" sz="1200">
                          <a:effectLst/>
                        </a:rPr>
                        <a:t>yég-le ‚ ankündigen‘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fr-FR" sz="1200">
                          <a:effectLst/>
                        </a:rPr>
                        <a:t>[yek.lɛ]</a:t>
                      </a:r>
                      <a:endParaRPr lang="fr-FR" sz="1100">
                        <a:effectLst/>
                        <a:latin typeface="Calibri"/>
                        <a:ea typeface="Calibri"/>
                        <a:cs typeface="Times New Roman"/>
                      </a:endParaRPr>
                    </a:p>
                  </a:txBody>
                  <a:tcPr marL="68580" marR="68580" marT="0" marB="0"/>
                </a:tc>
              </a:tr>
              <a:tr h="732323">
                <a:tc vMerge="1">
                  <a:txBody>
                    <a:bodyPr/>
                    <a:lstStyle/>
                    <a:p>
                      <a:endParaRPr lang="fr-FR"/>
                    </a:p>
                  </a:txBody>
                  <a:tcPr/>
                </a:tc>
                <a:tc>
                  <a:txBody>
                    <a:bodyPr/>
                    <a:lstStyle/>
                    <a:p>
                      <a:pPr algn="just">
                        <a:lnSpc>
                          <a:spcPct val="150000"/>
                        </a:lnSpc>
                        <a:spcAft>
                          <a:spcPts val="0"/>
                        </a:spcAft>
                      </a:pPr>
                      <a:r>
                        <a:rPr lang="de-DE" sz="1200">
                          <a:effectLst/>
                        </a:rPr>
                        <a:t>tëj-lu ‚ jemanden einsperren machen‘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dirty="0">
                          <a:effectLst/>
                        </a:rPr>
                        <a:t>[</a:t>
                      </a:r>
                      <a:r>
                        <a:rPr lang="fr-FR" sz="1200" dirty="0">
                          <a:effectLst/>
                        </a:rPr>
                        <a:t>təc.lu]</a:t>
                      </a:r>
                      <a:endParaRPr lang="fr-F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9225691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err="1" smtClean="0">
                <a:latin typeface="Times New Roman" panose="02020603050405020304" pitchFamily="18" charset="0"/>
                <a:cs typeface="Times New Roman" panose="02020603050405020304" pitchFamily="18" charset="0"/>
              </a:rPr>
              <a:t>Komposita</a:t>
            </a:r>
            <a:endParaRPr lang="fr-FR" sz="24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5257800"/>
          </a:xfrm>
        </p:spPr>
        <p:txBody>
          <a:bodyPr/>
          <a:lstStyle/>
          <a:p>
            <a:pPr>
              <a:buFont typeface="Wingdings" panose="05000000000000000000" pitchFamily="2" charset="2"/>
              <a:buChar char="v"/>
            </a:pPr>
            <a:r>
              <a:rPr lang="fr-FR" dirty="0" smtClean="0"/>
              <a:t> </a:t>
            </a:r>
            <a:r>
              <a:rPr lang="fr-FR" sz="1800" dirty="0" err="1" smtClean="0">
                <a:latin typeface="Times New Roman" panose="02020603050405020304" pitchFamily="18" charset="0"/>
                <a:cs typeface="Times New Roman" panose="02020603050405020304" pitchFamily="18" charset="0"/>
              </a:rPr>
              <a:t>Wortstämmen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sind</a:t>
            </a:r>
            <a:r>
              <a:rPr lang="fr-FR" sz="1800" dirty="0" smtClean="0">
                <a:latin typeface="Times New Roman" panose="02020603050405020304" pitchFamily="18" charset="0"/>
                <a:cs typeface="Times New Roman" panose="02020603050405020304" pitchFamily="18" charset="0"/>
              </a:rPr>
              <a:t> im </a:t>
            </a:r>
            <a:r>
              <a:rPr lang="fr-FR" sz="1800" dirty="0" err="1" smtClean="0">
                <a:latin typeface="Times New Roman" panose="02020603050405020304" pitchFamily="18" charset="0"/>
                <a:cs typeface="Times New Roman" panose="02020603050405020304" pitchFamily="18" charset="0"/>
              </a:rPr>
              <a:t>Komposita</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durch</a:t>
            </a:r>
            <a:r>
              <a:rPr lang="fr-FR" sz="1800" dirty="0" smtClean="0">
                <a:latin typeface="Times New Roman" panose="02020603050405020304" pitchFamily="18" charset="0"/>
                <a:cs typeface="Times New Roman" panose="02020603050405020304" pitchFamily="18" charset="0"/>
              </a:rPr>
              <a:t> eine </a:t>
            </a:r>
            <a:r>
              <a:rPr lang="fr-FR" sz="1800" dirty="0" err="1" smtClean="0">
                <a:latin typeface="Times New Roman" panose="02020603050405020304" pitchFamily="18" charset="0"/>
                <a:cs typeface="Times New Roman" panose="02020603050405020304" pitchFamily="18" charset="0"/>
              </a:rPr>
              <a:t>Silbengrenze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aufgeteilt</a:t>
            </a:r>
            <a:r>
              <a:rPr lang="fr-FR" sz="1800" dirty="0" smtClean="0">
                <a:latin typeface="Times New Roman" panose="02020603050405020304" pitchFamily="18" charset="0"/>
                <a:cs typeface="Times New Roman" panose="02020603050405020304" pitchFamily="18" charset="0"/>
              </a:rPr>
              <a:t> (vgl. Diouf 2020).</a:t>
            </a:r>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511747121"/>
              </p:ext>
            </p:extLst>
          </p:nvPr>
        </p:nvGraphicFramePr>
        <p:xfrm>
          <a:off x="309890" y="2420888"/>
          <a:ext cx="8820471" cy="4005067"/>
        </p:xfrm>
        <a:graphic>
          <a:graphicData uri="http://schemas.openxmlformats.org/drawingml/2006/table">
            <a:tbl>
              <a:tblPr firstRow="1" firstCol="1" bandRow="1">
                <a:tableStyleId>{21E4AEA4-8DFA-4A89-87EB-49C32662AFE0}</a:tableStyleId>
              </a:tblPr>
              <a:tblGrid>
                <a:gridCol w="2940157"/>
                <a:gridCol w="2940157"/>
                <a:gridCol w="2940157"/>
              </a:tblGrid>
              <a:tr h="364097">
                <a:tc>
                  <a:txBody>
                    <a:bodyPr/>
                    <a:lstStyle/>
                    <a:p>
                      <a:pPr algn="just">
                        <a:lnSpc>
                          <a:spcPct val="150000"/>
                        </a:lnSpc>
                        <a:spcAft>
                          <a:spcPts val="0"/>
                        </a:spcAft>
                      </a:pPr>
                      <a:r>
                        <a:rPr lang="de-DE" sz="1200">
                          <a:effectLst/>
                        </a:rPr>
                        <a:t> </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Komposita</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Silbenzerlegung</a:t>
                      </a:r>
                      <a:endParaRPr lang="fr-FR" sz="1100">
                        <a:effectLst/>
                        <a:latin typeface="Calibri"/>
                        <a:ea typeface="Calibri"/>
                        <a:cs typeface="Times New Roman"/>
                      </a:endParaRPr>
                    </a:p>
                  </a:txBody>
                  <a:tcPr marL="68580" marR="68580" marT="0" marB="0"/>
                </a:tc>
              </a:tr>
              <a:tr h="364097">
                <a:tc rowSpan="7">
                  <a:txBody>
                    <a:bodyPr/>
                    <a:lstStyle/>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Deutsch</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Haus-tür</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[haʊs.ty:ɐ]</a:t>
                      </a:r>
                      <a:endParaRPr lang="fr-FR" sz="1100">
                        <a:effectLst/>
                        <a:latin typeface="Calibri"/>
                        <a:ea typeface="Calibri"/>
                        <a:cs typeface="Times New Roman"/>
                      </a:endParaRPr>
                    </a:p>
                  </a:txBody>
                  <a:tcPr marL="68580" marR="68580" marT="0" marB="0"/>
                </a:tc>
              </a:tr>
              <a:tr h="364097">
                <a:tc vMerge="1">
                  <a:txBody>
                    <a:bodyPr/>
                    <a:lstStyle/>
                    <a:p>
                      <a:endParaRPr lang="fr-FR"/>
                    </a:p>
                  </a:txBody>
                  <a:tcPr/>
                </a:tc>
                <a:tc>
                  <a:txBody>
                    <a:bodyPr/>
                    <a:lstStyle/>
                    <a:p>
                      <a:pPr algn="just">
                        <a:lnSpc>
                          <a:spcPct val="150000"/>
                        </a:lnSpc>
                        <a:spcAft>
                          <a:spcPts val="0"/>
                        </a:spcAft>
                      </a:pPr>
                      <a:r>
                        <a:rPr lang="de-DE" sz="1200">
                          <a:effectLst/>
                        </a:rPr>
                        <a:t>Mittag-essen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[mɪ.ta:k.εsәn]</a:t>
                      </a:r>
                      <a:endParaRPr lang="fr-FR" sz="1100">
                        <a:effectLst/>
                        <a:latin typeface="Calibri"/>
                        <a:ea typeface="Calibri"/>
                        <a:cs typeface="Times New Roman"/>
                      </a:endParaRPr>
                    </a:p>
                  </a:txBody>
                  <a:tcPr marL="68580" marR="68580" marT="0" marB="0"/>
                </a:tc>
              </a:tr>
              <a:tr h="364097">
                <a:tc vMerge="1">
                  <a:txBody>
                    <a:bodyPr/>
                    <a:lstStyle/>
                    <a:p>
                      <a:endParaRPr lang="fr-FR"/>
                    </a:p>
                  </a:txBody>
                  <a:tcPr/>
                </a:tc>
                <a:tc>
                  <a:txBody>
                    <a:bodyPr/>
                    <a:lstStyle/>
                    <a:p>
                      <a:pPr algn="just">
                        <a:lnSpc>
                          <a:spcPct val="150000"/>
                        </a:lnSpc>
                        <a:spcAft>
                          <a:spcPts val="0"/>
                        </a:spcAft>
                      </a:pPr>
                      <a:r>
                        <a:rPr lang="de-DE" sz="1200">
                          <a:effectLst/>
                        </a:rPr>
                        <a:t>Lob-lied</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[lo:p.li:t]</a:t>
                      </a:r>
                      <a:endParaRPr lang="fr-FR" sz="1100">
                        <a:effectLst/>
                        <a:latin typeface="Calibri"/>
                        <a:ea typeface="Calibri"/>
                        <a:cs typeface="Times New Roman"/>
                      </a:endParaRPr>
                    </a:p>
                  </a:txBody>
                  <a:tcPr marL="68580" marR="68580" marT="0" marB="0"/>
                </a:tc>
              </a:tr>
              <a:tr h="364097">
                <a:tc vMerge="1">
                  <a:txBody>
                    <a:bodyPr/>
                    <a:lstStyle/>
                    <a:p>
                      <a:endParaRPr lang="fr-FR"/>
                    </a:p>
                  </a:txBody>
                  <a:tcPr/>
                </a:tc>
                <a:tc>
                  <a:txBody>
                    <a:bodyPr/>
                    <a:lstStyle/>
                    <a:p>
                      <a:pPr algn="just">
                        <a:lnSpc>
                          <a:spcPct val="150000"/>
                        </a:lnSpc>
                        <a:spcAft>
                          <a:spcPts val="0"/>
                        </a:spcAft>
                      </a:pPr>
                      <a:r>
                        <a:rPr lang="de-DE" sz="1200">
                          <a:effectLst/>
                        </a:rPr>
                        <a:t>Land-mine</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[lant.mɪnә]</a:t>
                      </a:r>
                      <a:endParaRPr lang="fr-FR" sz="1100">
                        <a:effectLst/>
                        <a:latin typeface="Calibri"/>
                        <a:ea typeface="Calibri"/>
                        <a:cs typeface="Times New Roman"/>
                      </a:endParaRPr>
                    </a:p>
                  </a:txBody>
                  <a:tcPr marL="68580" marR="68580" marT="0" marB="0"/>
                </a:tc>
              </a:tr>
              <a:tr h="364097">
                <a:tc vMerge="1">
                  <a:txBody>
                    <a:bodyPr/>
                    <a:lstStyle/>
                    <a:p>
                      <a:endParaRPr lang="fr-FR"/>
                    </a:p>
                  </a:txBody>
                  <a:tcPr/>
                </a:tc>
                <a:tc>
                  <a:txBody>
                    <a:bodyPr/>
                    <a:lstStyle/>
                    <a:p>
                      <a:pPr algn="just">
                        <a:lnSpc>
                          <a:spcPct val="150000"/>
                        </a:lnSpc>
                        <a:spcAft>
                          <a:spcPts val="0"/>
                        </a:spcAft>
                      </a:pPr>
                      <a:r>
                        <a:rPr lang="de-DE" sz="1200">
                          <a:effectLst/>
                        </a:rPr>
                        <a:t>auf-essen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[aʊf.εṣәn]</a:t>
                      </a:r>
                      <a:endParaRPr lang="fr-FR" sz="1100">
                        <a:effectLst/>
                        <a:latin typeface="Calibri"/>
                        <a:ea typeface="Calibri"/>
                        <a:cs typeface="Times New Roman"/>
                      </a:endParaRPr>
                    </a:p>
                  </a:txBody>
                  <a:tcPr marL="68580" marR="68580" marT="0" marB="0"/>
                </a:tc>
              </a:tr>
              <a:tr h="364097">
                <a:tc vMerge="1">
                  <a:txBody>
                    <a:bodyPr/>
                    <a:lstStyle/>
                    <a:p>
                      <a:endParaRPr lang="fr-FR"/>
                    </a:p>
                  </a:txBody>
                  <a:tcPr/>
                </a:tc>
                <a:tc>
                  <a:txBody>
                    <a:bodyPr/>
                    <a:lstStyle/>
                    <a:p>
                      <a:pPr algn="just">
                        <a:lnSpc>
                          <a:spcPct val="150000"/>
                        </a:lnSpc>
                        <a:spcAft>
                          <a:spcPts val="0"/>
                        </a:spcAft>
                      </a:pPr>
                      <a:r>
                        <a:rPr lang="de-DE" sz="1200">
                          <a:effectLst/>
                        </a:rPr>
                        <a:t>berg-ab</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[bεɐk.ap]</a:t>
                      </a:r>
                      <a:endParaRPr lang="fr-FR" sz="1100">
                        <a:effectLst/>
                        <a:latin typeface="Calibri"/>
                        <a:ea typeface="Calibri"/>
                        <a:cs typeface="Times New Roman"/>
                      </a:endParaRPr>
                    </a:p>
                  </a:txBody>
                  <a:tcPr marL="68580" marR="68580" marT="0" marB="0"/>
                </a:tc>
              </a:tr>
              <a:tr h="364097">
                <a:tc vMerge="1">
                  <a:txBody>
                    <a:bodyPr/>
                    <a:lstStyle/>
                    <a:p>
                      <a:endParaRPr lang="fr-FR"/>
                    </a:p>
                  </a:txBody>
                  <a:tcPr/>
                </a:tc>
                <a:tc>
                  <a:txBody>
                    <a:bodyPr/>
                    <a:lstStyle/>
                    <a:p>
                      <a:pPr algn="just">
                        <a:lnSpc>
                          <a:spcPct val="150000"/>
                        </a:lnSpc>
                        <a:spcAft>
                          <a:spcPts val="0"/>
                        </a:spcAft>
                      </a:pPr>
                      <a:r>
                        <a:rPr lang="de-DE" sz="1200">
                          <a:effectLst/>
                        </a:rPr>
                        <a:t>Zoll-amt</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[tsↄl.amt]</a:t>
                      </a:r>
                      <a:endParaRPr lang="fr-FR" sz="1100">
                        <a:effectLst/>
                        <a:latin typeface="Calibri"/>
                        <a:ea typeface="Calibri"/>
                        <a:cs typeface="Times New Roman"/>
                      </a:endParaRPr>
                    </a:p>
                  </a:txBody>
                  <a:tcPr marL="68580" marR="68580" marT="0" marB="0"/>
                </a:tc>
              </a:tr>
              <a:tr h="364097">
                <a:tc rowSpan="3">
                  <a:txBody>
                    <a:bodyPr/>
                    <a:lstStyle/>
                    <a:p>
                      <a:pPr algn="just">
                        <a:lnSpc>
                          <a:spcPct val="150000"/>
                        </a:lnSpc>
                        <a:spcAft>
                          <a:spcPts val="0"/>
                        </a:spcAft>
                      </a:pPr>
                      <a:r>
                        <a:rPr lang="de-DE" sz="1200">
                          <a:effectLst/>
                        </a:rPr>
                        <a:t> </a:t>
                      </a:r>
                      <a:endParaRPr lang="fr-FR" sz="1100">
                        <a:effectLst/>
                      </a:endParaRPr>
                    </a:p>
                    <a:p>
                      <a:pPr algn="just">
                        <a:lnSpc>
                          <a:spcPct val="150000"/>
                        </a:lnSpc>
                        <a:spcAft>
                          <a:spcPts val="0"/>
                        </a:spcAft>
                      </a:pPr>
                      <a:r>
                        <a:rPr lang="de-DE" sz="1200">
                          <a:effectLst/>
                        </a:rPr>
                        <a:t>Wolof </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toj-yax ‚ direkt zu den Sachen‘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[tↄc.yax]</a:t>
                      </a:r>
                      <a:endParaRPr lang="fr-FR" sz="1100">
                        <a:effectLst/>
                        <a:latin typeface="Calibri"/>
                        <a:ea typeface="Calibri"/>
                        <a:cs typeface="Times New Roman"/>
                      </a:endParaRPr>
                    </a:p>
                  </a:txBody>
                  <a:tcPr marL="68580" marR="68580" marT="0" marB="0"/>
                </a:tc>
              </a:tr>
              <a:tr h="364097">
                <a:tc vMerge="1">
                  <a:txBody>
                    <a:bodyPr/>
                    <a:lstStyle/>
                    <a:p>
                      <a:endParaRPr lang="fr-FR"/>
                    </a:p>
                  </a:txBody>
                  <a:tcPr/>
                </a:tc>
                <a:tc>
                  <a:txBody>
                    <a:bodyPr/>
                    <a:lstStyle/>
                    <a:p>
                      <a:pPr algn="just">
                        <a:lnSpc>
                          <a:spcPct val="150000"/>
                        </a:lnSpc>
                        <a:spcAft>
                          <a:spcPts val="0"/>
                        </a:spcAft>
                      </a:pPr>
                      <a:r>
                        <a:rPr lang="de-DE" sz="1200">
                          <a:effectLst/>
                        </a:rPr>
                        <a:t>sab-lekk ‚Turteltaube‘</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[sap.lɛkk]</a:t>
                      </a:r>
                      <a:endParaRPr lang="fr-FR" sz="1100">
                        <a:effectLst/>
                        <a:latin typeface="Calibri"/>
                        <a:ea typeface="Calibri"/>
                        <a:cs typeface="Times New Roman"/>
                      </a:endParaRPr>
                    </a:p>
                  </a:txBody>
                  <a:tcPr marL="68580" marR="68580" marT="0" marB="0"/>
                </a:tc>
              </a:tr>
              <a:tr h="364097">
                <a:tc vMerge="1">
                  <a:txBody>
                    <a:bodyPr/>
                    <a:lstStyle/>
                    <a:p>
                      <a:endParaRPr lang="fr-FR"/>
                    </a:p>
                  </a:txBody>
                  <a:tcPr/>
                </a:tc>
                <a:tc>
                  <a:txBody>
                    <a:bodyPr/>
                    <a:lstStyle/>
                    <a:p>
                      <a:pPr algn="just">
                        <a:lnSpc>
                          <a:spcPct val="150000"/>
                        </a:lnSpc>
                        <a:spcAft>
                          <a:spcPts val="0"/>
                        </a:spcAft>
                      </a:pPr>
                      <a:r>
                        <a:rPr lang="de-DE" sz="1200">
                          <a:effectLst/>
                        </a:rPr>
                        <a:t>toj-per ‚entkernen‘</a:t>
                      </a:r>
                      <a:endParaRPr lang="fr-FR" sz="1100">
                        <a:effectLst/>
                        <a:latin typeface="Calibri"/>
                        <a:ea typeface="Calibri"/>
                        <a:cs typeface="Times New Roman"/>
                      </a:endParaRPr>
                    </a:p>
                  </a:txBody>
                  <a:tcPr marL="68580" marR="68580" marT="0" marB="0"/>
                </a:tc>
                <a:tc>
                  <a:txBody>
                    <a:bodyPr/>
                    <a:lstStyle/>
                    <a:p>
                      <a:pPr algn="just">
                        <a:spcAft>
                          <a:spcPts val="0"/>
                        </a:spcAft>
                        <a:tabLst>
                          <a:tab pos="1126490" algn="l"/>
                          <a:tab pos="4535170" algn="l"/>
                        </a:tabLst>
                      </a:pPr>
                      <a:r>
                        <a:rPr lang="de-DE" sz="1200" dirty="0">
                          <a:effectLst/>
                        </a:rPr>
                        <a:t>[</a:t>
                      </a:r>
                      <a:r>
                        <a:rPr lang="de-DE" sz="1200" dirty="0" err="1">
                          <a:effectLst/>
                        </a:rPr>
                        <a:t>tↄc.pɛr</a:t>
                      </a:r>
                      <a:r>
                        <a:rPr lang="de-DE" sz="1200" dirty="0">
                          <a:effectLst/>
                        </a:rPr>
                        <a:t>]</a:t>
                      </a:r>
                      <a:endParaRPr lang="fr-F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0847803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err="1">
                <a:latin typeface="Times New Roman" panose="02020603050405020304" pitchFamily="18" charset="0"/>
                <a:cs typeface="Times New Roman" panose="02020603050405020304" pitchFamily="18" charset="0"/>
              </a:rPr>
              <a:t>Komposita</a:t>
            </a:r>
            <a:endParaRPr lang="fr-FR" sz="2400" dirty="0"/>
          </a:p>
        </p:txBody>
      </p:sp>
      <p:sp>
        <p:nvSpPr>
          <p:cNvPr id="3" name="Espace réservé du contenu 2"/>
          <p:cNvSpPr>
            <a:spLocks noGrp="1"/>
          </p:cNvSpPr>
          <p:nvPr>
            <p:ph idx="1"/>
          </p:nvPr>
        </p:nvSpPr>
        <p:spPr>
          <a:xfrm>
            <a:off x="0" y="1600200"/>
            <a:ext cx="9144000" cy="5257800"/>
          </a:xfrm>
        </p:spPr>
        <p:txBody>
          <a:bodyPr/>
          <a:lstStyle/>
          <a:p>
            <a:pPr algn="just">
              <a:buFont typeface="Wingdings" panose="05000000000000000000" pitchFamily="2" charset="2"/>
              <a:buChar char="v"/>
            </a:pP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das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vokalische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Fugenelement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als </a:t>
            </a:r>
            <a:r>
              <a:rPr lang="fr-FR" sz="1800" dirty="0" err="1" smtClean="0">
                <a:latin typeface="Times New Roman" panose="02020603050405020304" pitchFamily="18" charset="0"/>
                <a:cs typeface="Times New Roman" panose="02020603050405020304" pitchFamily="18" charset="0"/>
              </a:rPr>
              <a:t>Silbennukleus</a:t>
            </a:r>
            <a:r>
              <a:rPr lang="fr-FR" sz="1800" dirty="0" smtClean="0">
                <a:latin typeface="Times New Roman" panose="02020603050405020304" pitchFamily="18" charset="0"/>
                <a:cs typeface="Times New Roman" panose="02020603050405020304" pitchFamily="18" charset="0"/>
              </a:rPr>
              <a:t> der </a:t>
            </a:r>
            <a:r>
              <a:rPr lang="fr-FR" sz="1800" dirty="0" err="1" smtClean="0">
                <a:latin typeface="Times New Roman" panose="02020603050405020304" pitchFamily="18" charset="0"/>
                <a:cs typeface="Times New Roman" panose="02020603050405020304" pitchFamily="18" charset="0"/>
              </a:rPr>
              <a:t>letzten</a:t>
            </a:r>
            <a:r>
              <a:rPr lang="fr-FR" sz="1800" dirty="0" smtClean="0">
                <a:latin typeface="Times New Roman" panose="02020603050405020304" pitchFamily="18" charset="0"/>
                <a:cs typeface="Times New Roman" panose="02020603050405020304" pitchFamily="18" charset="0"/>
              </a:rPr>
              <a:t> Silbe des </a:t>
            </a:r>
            <a:r>
              <a:rPr lang="fr-FR" sz="1800" dirty="0" err="1" smtClean="0">
                <a:latin typeface="Times New Roman" panose="02020603050405020304" pitchFamily="18" charset="0"/>
                <a:cs typeface="Times New Roman" panose="02020603050405020304" pitchFamily="18" charset="0"/>
              </a:rPr>
              <a:t>vorausgehenden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Stamms</a:t>
            </a:r>
            <a:r>
              <a:rPr lang="fr-FR" sz="1800" dirty="0" smtClean="0">
                <a:latin typeface="Times New Roman" panose="02020603050405020304" pitchFamily="18" charset="0"/>
                <a:cs typeface="Times New Roman" panose="02020603050405020304" pitchFamily="18" charset="0"/>
              </a:rPr>
              <a:t> in </a:t>
            </a:r>
            <a:r>
              <a:rPr lang="fr-FR" sz="1800" dirty="0" err="1" smtClean="0">
                <a:latin typeface="Times New Roman" panose="02020603050405020304" pitchFamily="18" charset="0"/>
                <a:cs typeface="Times New Roman" panose="02020603050405020304" pitchFamily="18" charset="0"/>
              </a:rPr>
              <a:t>beiden</a:t>
            </a:r>
            <a:r>
              <a:rPr lang="fr-FR" sz="1800" dirty="0" smtClean="0">
                <a:latin typeface="Times New Roman" panose="02020603050405020304" pitchFamily="18" charset="0"/>
                <a:cs typeface="Times New Roman" panose="02020603050405020304" pitchFamily="18" charset="0"/>
              </a:rPr>
              <a:t> Sprachen </a:t>
            </a:r>
            <a:r>
              <a:rPr lang="fr-FR" sz="1800" dirty="0" err="1" smtClean="0">
                <a:latin typeface="Times New Roman" panose="02020603050405020304" pitchFamily="18" charset="0"/>
                <a:cs typeface="Times New Roman" panose="02020603050405020304" pitchFamily="18" charset="0"/>
              </a:rPr>
              <a:t>verwendet</a:t>
            </a:r>
            <a:r>
              <a:rPr lang="fr-FR" sz="1800" dirty="0" smtClean="0">
                <a:latin typeface="Times New Roman" panose="02020603050405020304" pitchFamily="18" charset="0"/>
                <a:cs typeface="Times New Roman" panose="02020603050405020304" pitchFamily="18" charset="0"/>
              </a:rPr>
              <a:t> (vgl. Diouf 2020). </a:t>
            </a:r>
          </a:p>
          <a:p>
            <a:pPr algn="just">
              <a:buFont typeface="Wingdings" panose="05000000000000000000" pitchFamily="2" charset="2"/>
              <a:buChar char="v"/>
            </a:pPr>
            <a:r>
              <a:rPr lang="fr-FR" sz="1800" dirty="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das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konsonantische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Fugenelement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liegt</a:t>
            </a:r>
            <a:r>
              <a:rPr lang="fr-FR" sz="1800" dirty="0" smtClean="0">
                <a:latin typeface="Times New Roman" panose="02020603050405020304" pitchFamily="18" charset="0"/>
                <a:cs typeface="Times New Roman" panose="02020603050405020304" pitchFamily="18" charset="0"/>
              </a:rPr>
              <a:t> an der </a:t>
            </a:r>
            <a:r>
              <a:rPr lang="fr-FR" sz="1800" dirty="0" err="1" smtClean="0">
                <a:latin typeface="Times New Roman" panose="02020603050405020304" pitchFamily="18" charset="0"/>
                <a:cs typeface="Times New Roman" panose="02020603050405020304" pitchFamily="18" charset="0"/>
              </a:rPr>
              <a:t>Koda</a:t>
            </a:r>
            <a:r>
              <a:rPr lang="fr-FR" sz="1800" dirty="0" smtClean="0">
                <a:latin typeface="Times New Roman" panose="02020603050405020304" pitchFamily="18" charset="0"/>
                <a:cs typeface="Times New Roman" panose="02020603050405020304" pitchFamily="18" charset="0"/>
              </a:rPr>
              <a:t> der </a:t>
            </a:r>
            <a:r>
              <a:rPr lang="fr-FR" sz="1800" dirty="0" err="1" smtClean="0">
                <a:latin typeface="Times New Roman" panose="02020603050405020304" pitchFamily="18" charset="0"/>
                <a:cs typeface="Times New Roman" panose="02020603050405020304" pitchFamily="18" charset="0"/>
              </a:rPr>
              <a:t>lezten</a:t>
            </a:r>
            <a:r>
              <a:rPr lang="fr-FR" sz="1800" dirty="0" smtClean="0">
                <a:latin typeface="Times New Roman" panose="02020603050405020304" pitchFamily="18" charset="0"/>
                <a:cs typeface="Times New Roman" panose="02020603050405020304" pitchFamily="18" charset="0"/>
              </a:rPr>
              <a:t> Silbe des </a:t>
            </a:r>
            <a:r>
              <a:rPr lang="fr-FR" sz="1800" dirty="0" err="1" smtClean="0">
                <a:latin typeface="Times New Roman" panose="02020603050405020304" pitchFamily="18" charset="0"/>
                <a:cs typeface="Times New Roman" panose="02020603050405020304" pitchFamily="18" charset="0"/>
              </a:rPr>
              <a:t>vorausgehenden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Stamms</a:t>
            </a:r>
            <a:r>
              <a:rPr lang="fr-FR" sz="1800" dirty="0" smtClean="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v"/>
            </a:pPr>
            <a:r>
              <a:rPr lang="fr-FR" sz="1800" dirty="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das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Fugenelement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wird</a:t>
            </a:r>
            <a:r>
              <a:rPr lang="fr-FR" sz="1800" dirty="0" smtClean="0">
                <a:latin typeface="Times New Roman" panose="02020603050405020304" pitchFamily="18" charset="0"/>
                <a:cs typeface="Times New Roman" panose="02020603050405020304" pitchFamily="18" charset="0"/>
              </a:rPr>
              <a:t> im Deutschen als </a:t>
            </a:r>
            <a:r>
              <a:rPr lang="fr-FR" sz="1800" dirty="0" err="1" smtClean="0">
                <a:latin typeface="Times New Roman" panose="02020603050405020304" pitchFamily="18" charset="0"/>
                <a:cs typeface="Times New Roman" panose="02020603050405020304" pitchFamily="18" charset="0"/>
              </a:rPr>
              <a:t>Element</a:t>
            </a:r>
            <a:r>
              <a:rPr lang="fr-FR" sz="1800" dirty="0" smtClean="0">
                <a:latin typeface="Times New Roman" panose="02020603050405020304" pitchFamily="18" charset="0"/>
                <a:cs typeface="Times New Roman" panose="02020603050405020304" pitchFamily="18" charset="0"/>
              </a:rPr>
              <a:t> des </a:t>
            </a:r>
            <a:r>
              <a:rPr lang="fr-FR" sz="1800" dirty="0" err="1" smtClean="0">
                <a:latin typeface="Times New Roman" panose="02020603050405020304" pitchFamily="18" charset="0"/>
                <a:cs typeface="Times New Roman" panose="02020603050405020304" pitchFamily="18" charset="0"/>
              </a:rPr>
              <a:t>linken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Stamms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bewertet</a:t>
            </a:r>
            <a:r>
              <a:rPr lang="fr-FR" sz="1800" dirty="0" smtClean="0">
                <a:latin typeface="Times New Roman" panose="02020603050405020304" pitchFamily="18" charset="0"/>
                <a:cs typeface="Times New Roman" panose="02020603050405020304" pitchFamily="18" charset="0"/>
              </a:rPr>
              <a:t>.  </a:t>
            </a:r>
          </a:p>
          <a:p>
            <a:pPr marL="0" indent="0" algn="just">
              <a:buNone/>
            </a:pPr>
            <a:endParaRPr lang="fr-FR" sz="1800" dirty="0">
              <a:latin typeface="Times New Roman" panose="02020603050405020304" pitchFamily="18"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2077919075"/>
              </p:ext>
            </p:extLst>
          </p:nvPr>
        </p:nvGraphicFramePr>
        <p:xfrm>
          <a:off x="107504" y="3284984"/>
          <a:ext cx="9036496" cy="3212980"/>
        </p:xfrm>
        <a:graphic>
          <a:graphicData uri="http://schemas.openxmlformats.org/drawingml/2006/table">
            <a:tbl>
              <a:tblPr firstRow="1" firstCol="1" bandRow="1">
                <a:tableStyleId>{00A15C55-8517-42AA-B614-E9B94910E393}</a:tableStyleId>
              </a:tblPr>
              <a:tblGrid>
                <a:gridCol w="4464648"/>
                <a:gridCol w="4571848"/>
              </a:tblGrid>
              <a:tr h="321298">
                <a:tc gridSpan="2">
                  <a:txBody>
                    <a:bodyPr/>
                    <a:lstStyle/>
                    <a:p>
                      <a:pPr algn="ctr">
                        <a:lnSpc>
                          <a:spcPct val="150000"/>
                        </a:lnSpc>
                        <a:spcAft>
                          <a:spcPts val="0"/>
                        </a:spcAft>
                      </a:pPr>
                      <a:r>
                        <a:rPr lang="de-DE" sz="1200" dirty="0">
                          <a:effectLst/>
                        </a:rPr>
                        <a:t>Wortstamm +vokalisches Fugenelement+Wortstamm</a:t>
                      </a:r>
                      <a:endParaRPr lang="fr-FR" sz="1100" dirty="0">
                        <a:effectLst/>
                        <a:latin typeface="Calibri"/>
                        <a:ea typeface="Calibri"/>
                        <a:cs typeface="Times New Roman"/>
                      </a:endParaRPr>
                    </a:p>
                  </a:txBody>
                  <a:tcPr marL="68580" marR="68580" marT="0" marB="0"/>
                </a:tc>
                <a:tc hMerge="1">
                  <a:txBody>
                    <a:bodyPr/>
                    <a:lstStyle/>
                    <a:p>
                      <a:endParaRPr lang="fr-FR"/>
                    </a:p>
                  </a:txBody>
                  <a:tcPr/>
                </a:tc>
              </a:tr>
              <a:tr h="321298">
                <a:tc>
                  <a:txBody>
                    <a:bodyPr/>
                    <a:lstStyle/>
                    <a:p>
                      <a:pPr algn="just">
                        <a:lnSpc>
                          <a:spcPct val="150000"/>
                        </a:lnSpc>
                        <a:spcAft>
                          <a:spcPts val="0"/>
                        </a:spcAft>
                      </a:pPr>
                      <a:r>
                        <a:rPr lang="de-DE" sz="1200">
                          <a:effectLst/>
                        </a:rPr>
                        <a:t>Wörter</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Silbenzerlegung</a:t>
                      </a:r>
                      <a:endParaRPr lang="fr-FR" sz="1100">
                        <a:effectLst/>
                        <a:latin typeface="Calibri"/>
                        <a:ea typeface="Calibri"/>
                        <a:cs typeface="Times New Roman"/>
                      </a:endParaRPr>
                    </a:p>
                  </a:txBody>
                  <a:tcPr marL="68580" marR="68580" marT="0" marB="0"/>
                </a:tc>
              </a:tr>
              <a:tr h="321298">
                <a:tc>
                  <a:txBody>
                    <a:bodyPr/>
                    <a:lstStyle/>
                    <a:p>
                      <a:pPr algn="just">
                        <a:lnSpc>
                          <a:spcPct val="150000"/>
                        </a:lnSpc>
                        <a:spcAft>
                          <a:spcPts val="0"/>
                        </a:spcAft>
                      </a:pPr>
                      <a:r>
                        <a:rPr lang="de-DE" sz="1200">
                          <a:effectLst/>
                        </a:rPr>
                        <a:t>Hund+e+besitzer</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[hʊn.dә.be:.zɪt.sɐ]</a:t>
                      </a:r>
                      <a:endParaRPr lang="fr-FR" sz="1100">
                        <a:effectLst/>
                        <a:latin typeface="Calibri"/>
                        <a:ea typeface="Calibri"/>
                        <a:cs typeface="Times New Roman"/>
                      </a:endParaRPr>
                    </a:p>
                  </a:txBody>
                  <a:tcPr marL="68580" marR="68580" marT="0" marB="0"/>
                </a:tc>
              </a:tr>
              <a:tr h="321298">
                <a:tc>
                  <a:txBody>
                    <a:bodyPr/>
                    <a:lstStyle/>
                    <a:p>
                      <a:pPr algn="just">
                        <a:lnSpc>
                          <a:spcPct val="150000"/>
                        </a:lnSpc>
                        <a:spcAft>
                          <a:spcPts val="0"/>
                        </a:spcAft>
                      </a:pPr>
                      <a:r>
                        <a:rPr lang="de-DE" sz="1200">
                          <a:effectLst/>
                        </a:rPr>
                        <a:t>Kind+er+garten</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[kɪn.dɐ.gaɐ.tәn]</a:t>
                      </a:r>
                      <a:endParaRPr lang="fr-FR" sz="1100">
                        <a:effectLst/>
                        <a:latin typeface="Calibri"/>
                        <a:ea typeface="Calibri"/>
                        <a:cs typeface="Times New Roman"/>
                      </a:endParaRPr>
                    </a:p>
                  </a:txBody>
                  <a:tcPr marL="68580" marR="68580" marT="0" marB="0"/>
                </a:tc>
              </a:tr>
              <a:tr h="321298">
                <a:tc>
                  <a:txBody>
                    <a:bodyPr/>
                    <a:lstStyle/>
                    <a:p>
                      <a:pPr algn="just">
                        <a:lnSpc>
                          <a:spcPct val="150000"/>
                        </a:lnSpc>
                        <a:spcAft>
                          <a:spcPts val="0"/>
                        </a:spcAft>
                      </a:pPr>
                      <a:r>
                        <a:rPr lang="de-DE" sz="1200">
                          <a:effectLst/>
                        </a:rPr>
                        <a:t>Haus+er+Reihe</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[haʊ.sɐ.raɪ.hә]</a:t>
                      </a:r>
                      <a:endParaRPr lang="fr-FR" sz="1100">
                        <a:effectLst/>
                        <a:latin typeface="Calibri"/>
                        <a:ea typeface="Calibri"/>
                        <a:cs typeface="Times New Roman"/>
                      </a:endParaRPr>
                    </a:p>
                  </a:txBody>
                  <a:tcPr marL="68580" marR="68580" marT="0" marB="0"/>
                </a:tc>
              </a:tr>
              <a:tr h="321298">
                <a:tc gridSpan="2">
                  <a:txBody>
                    <a:bodyPr/>
                    <a:lstStyle/>
                    <a:p>
                      <a:pPr algn="ctr">
                        <a:lnSpc>
                          <a:spcPct val="150000"/>
                        </a:lnSpc>
                        <a:spcAft>
                          <a:spcPts val="0"/>
                        </a:spcAft>
                      </a:pPr>
                      <a:r>
                        <a:rPr lang="de-DE" sz="1200">
                          <a:effectLst/>
                        </a:rPr>
                        <a:t>Wortstamm+konsonantisches Fugenelement+Wortstamm</a:t>
                      </a:r>
                      <a:endParaRPr lang="fr-FR" sz="1100">
                        <a:effectLst/>
                        <a:latin typeface="Calibri"/>
                        <a:ea typeface="Calibri"/>
                        <a:cs typeface="Times New Roman"/>
                      </a:endParaRPr>
                    </a:p>
                  </a:txBody>
                  <a:tcPr marL="68580" marR="68580" marT="0" marB="0"/>
                </a:tc>
                <a:tc hMerge="1">
                  <a:txBody>
                    <a:bodyPr/>
                    <a:lstStyle/>
                    <a:p>
                      <a:endParaRPr lang="fr-FR"/>
                    </a:p>
                  </a:txBody>
                  <a:tcPr/>
                </a:tc>
              </a:tr>
              <a:tr h="321298">
                <a:tc>
                  <a:txBody>
                    <a:bodyPr/>
                    <a:lstStyle/>
                    <a:p>
                      <a:pPr algn="just">
                        <a:lnSpc>
                          <a:spcPct val="150000"/>
                        </a:lnSpc>
                        <a:spcAft>
                          <a:spcPts val="0"/>
                        </a:spcAft>
                      </a:pPr>
                      <a:r>
                        <a:rPr lang="de-DE" sz="1200">
                          <a:effectLst/>
                        </a:rPr>
                        <a:t>Arbeit+s+platz</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[aɐ.baɪts.plats]</a:t>
                      </a:r>
                      <a:endParaRPr lang="fr-FR" sz="1100">
                        <a:effectLst/>
                        <a:latin typeface="Calibri"/>
                        <a:ea typeface="Calibri"/>
                        <a:cs typeface="Times New Roman"/>
                      </a:endParaRPr>
                    </a:p>
                  </a:txBody>
                  <a:tcPr marL="68580" marR="68580" marT="0" marB="0"/>
                </a:tc>
              </a:tr>
              <a:tr h="321298">
                <a:tc>
                  <a:txBody>
                    <a:bodyPr/>
                    <a:lstStyle/>
                    <a:p>
                      <a:pPr algn="just">
                        <a:lnSpc>
                          <a:spcPct val="150000"/>
                        </a:lnSpc>
                        <a:spcAft>
                          <a:spcPts val="0"/>
                        </a:spcAft>
                      </a:pPr>
                      <a:r>
                        <a:rPr lang="de-DE" sz="1200">
                          <a:effectLst/>
                        </a:rPr>
                        <a:t>Reihe+n+Haus</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a:effectLst/>
                        </a:rPr>
                        <a:t>[raɪ.hәn.haʊs]</a:t>
                      </a:r>
                      <a:endParaRPr lang="fr-FR" sz="1100">
                        <a:effectLst/>
                        <a:latin typeface="Calibri"/>
                        <a:ea typeface="Calibri"/>
                        <a:cs typeface="Times New Roman"/>
                      </a:endParaRPr>
                    </a:p>
                  </a:txBody>
                  <a:tcPr marL="68580" marR="68580" marT="0" marB="0"/>
                </a:tc>
              </a:tr>
              <a:tr h="321298">
                <a:tc>
                  <a:txBody>
                    <a:bodyPr/>
                    <a:lstStyle/>
                    <a:p>
                      <a:pPr algn="just">
                        <a:lnSpc>
                          <a:spcPct val="150000"/>
                        </a:lnSpc>
                        <a:spcAft>
                          <a:spcPts val="0"/>
                        </a:spcAft>
                      </a:pPr>
                      <a:r>
                        <a:rPr lang="de-DE" sz="1200">
                          <a:effectLst/>
                        </a:rPr>
                        <a:t>Antrag+s+formular                                                                                            </a:t>
                      </a:r>
                      <a:endParaRPr lang="fr-FR" sz="1100">
                        <a:effectLst/>
                        <a:latin typeface="Calibri"/>
                        <a:ea typeface="Calibri"/>
                        <a:cs typeface="Times New Roman"/>
                      </a:endParaRPr>
                    </a:p>
                  </a:txBody>
                  <a:tcPr marL="68580" marR="68580" marT="0" marB="0"/>
                </a:tc>
                <a:tc>
                  <a:txBody>
                    <a:bodyPr/>
                    <a:lstStyle/>
                    <a:p>
                      <a:pPr algn="just">
                        <a:spcAft>
                          <a:spcPts val="0"/>
                        </a:spcAft>
                        <a:tabLst>
                          <a:tab pos="4549775" algn="l"/>
                        </a:tabLst>
                      </a:pPr>
                      <a:r>
                        <a:rPr lang="de-DE" sz="1200">
                          <a:effectLst/>
                        </a:rPr>
                        <a:t>[an.traks.fᴐr.mʊ.la:ɐ]</a:t>
                      </a:r>
                      <a:endParaRPr lang="fr-FR" sz="1100">
                        <a:effectLst/>
                        <a:latin typeface="Calibri"/>
                        <a:ea typeface="Calibri"/>
                        <a:cs typeface="Times New Roman"/>
                      </a:endParaRPr>
                    </a:p>
                  </a:txBody>
                  <a:tcPr marL="68580" marR="68580" marT="0" marB="0"/>
                </a:tc>
              </a:tr>
              <a:tr h="321298">
                <a:tc>
                  <a:txBody>
                    <a:bodyPr/>
                    <a:lstStyle/>
                    <a:p>
                      <a:pPr algn="just">
                        <a:lnSpc>
                          <a:spcPct val="150000"/>
                        </a:lnSpc>
                        <a:spcAft>
                          <a:spcPts val="0"/>
                        </a:spcAft>
                      </a:pPr>
                      <a:r>
                        <a:rPr lang="de-DE" sz="1200">
                          <a:effectLst/>
                        </a:rPr>
                        <a:t>Land+s+mann                                                                                                                 </a:t>
                      </a:r>
                      <a:endParaRPr lang="fr-FR" sz="1100">
                        <a:effectLst/>
                        <a:latin typeface="Calibri"/>
                        <a:ea typeface="Calibri"/>
                        <a:cs typeface="Times New Roman"/>
                      </a:endParaRPr>
                    </a:p>
                  </a:txBody>
                  <a:tcPr marL="68580" marR="68580" marT="0" marB="0"/>
                </a:tc>
                <a:tc>
                  <a:txBody>
                    <a:bodyPr/>
                    <a:lstStyle/>
                    <a:p>
                      <a:pPr algn="just">
                        <a:lnSpc>
                          <a:spcPct val="150000"/>
                        </a:lnSpc>
                        <a:spcAft>
                          <a:spcPts val="0"/>
                        </a:spcAft>
                      </a:pPr>
                      <a:r>
                        <a:rPr lang="de-DE" sz="1200" dirty="0">
                          <a:effectLst/>
                        </a:rPr>
                        <a:t>[</a:t>
                      </a:r>
                      <a:r>
                        <a:rPr lang="de-DE" sz="1200" dirty="0" err="1">
                          <a:effectLst/>
                        </a:rPr>
                        <a:t>lants.man</a:t>
                      </a:r>
                      <a:r>
                        <a:rPr lang="de-DE" sz="1200" dirty="0">
                          <a:effectLst/>
                        </a:rPr>
                        <a:t>]</a:t>
                      </a:r>
                      <a:endParaRPr lang="fr-F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0058678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err="1">
                <a:latin typeface="Times New Roman" panose="02020603050405020304" pitchFamily="18" charset="0"/>
                <a:cs typeface="Times New Roman" panose="02020603050405020304" pitchFamily="18" charset="0"/>
              </a:rPr>
              <a:t>Komposita</a:t>
            </a:r>
            <a:endParaRPr lang="fr-FR" sz="2400" dirty="0"/>
          </a:p>
        </p:txBody>
      </p:sp>
      <p:sp>
        <p:nvSpPr>
          <p:cNvPr id="3" name="Espace réservé du contenu 2"/>
          <p:cNvSpPr>
            <a:spLocks noGrp="1"/>
          </p:cNvSpPr>
          <p:nvPr>
            <p:ph idx="1"/>
          </p:nvPr>
        </p:nvSpPr>
        <p:spPr>
          <a:xfrm>
            <a:off x="0" y="1600200"/>
            <a:ext cx="9144000" cy="5257800"/>
          </a:xfrm>
        </p:spPr>
        <p:txBody>
          <a:bodyPr/>
          <a:lstStyle/>
          <a:p>
            <a:pPr>
              <a:buFont typeface="Wingdings" panose="05000000000000000000" pitchFamily="2" charset="2"/>
              <a:buChar char="Ø"/>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Das Wolof </a:t>
            </a:r>
            <a:r>
              <a:rPr lang="fr-FR" sz="1800" dirty="0" err="1" smtClean="0">
                <a:latin typeface="Times New Roman" panose="02020603050405020304" pitchFamily="18" charset="0"/>
                <a:cs typeface="Times New Roman" panose="02020603050405020304" pitchFamily="18" charset="0"/>
              </a:rPr>
              <a:t>besitzt</a:t>
            </a:r>
            <a:r>
              <a:rPr lang="fr-FR" sz="1800" dirty="0" smtClean="0">
                <a:latin typeface="Times New Roman" panose="02020603050405020304" pitchFamily="18" charset="0"/>
                <a:cs typeface="Times New Roman" panose="02020603050405020304" pitchFamily="18" charset="0"/>
              </a:rPr>
              <a:t> im </a:t>
            </a:r>
            <a:r>
              <a:rPr lang="fr-FR" sz="1800" dirty="0" err="1" smtClean="0">
                <a:latin typeface="Times New Roman" panose="02020603050405020304" pitchFamily="18" charset="0"/>
                <a:cs typeface="Times New Roman" panose="02020603050405020304" pitchFamily="18" charset="0"/>
              </a:rPr>
              <a:t>Unterschied</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zum</a:t>
            </a:r>
            <a:r>
              <a:rPr lang="fr-FR" sz="1800" dirty="0" smtClean="0">
                <a:latin typeface="Times New Roman" panose="02020603050405020304" pitchFamily="18" charset="0"/>
                <a:cs typeface="Times New Roman" panose="02020603050405020304" pitchFamily="18" charset="0"/>
              </a:rPr>
              <a:t> Deutschen </a:t>
            </a:r>
            <a:r>
              <a:rPr lang="fr-FR" sz="1800" dirty="0" err="1" smtClean="0">
                <a:latin typeface="Times New Roman" panose="02020603050405020304" pitchFamily="18" charset="0"/>
                <a:cs typeface="Times New Roman" panose="02020603050405020304" pitchFamily="18" charset="0"/>
              </a:rPr>
              <a:t>Fugenelemente</a:t>
            </a:r>
            <a:r>
              <a:rPr lang="fr-FR" sz="1800" dirty="0" smtClean="0">
                <a:latin typeface="Times New Roman" panose="02020603050405020304" pitchFamily="18" charset="0"/>
                <a:cs typeface="Times New Roman" panose="02020603050405020304" pitchFamily="18" charset="0"/>
              </a:rPr>
              <a:t>, die </a:t>
            </a:r>
            <a:r>
              <a:rPr lang="fr-FR" sz="1800" dirty="0" err="1" smtClean="0">
                <a:latin typeface="Times New Roman" panose="02020603050405020304" pitchFamily="18" charset="0"/>
                <a:cs typeface="Times New Roman" panose="02020603050405020304" pitchFamily="18" charset="0"/>
              </a:rPr>
              <a:t>aus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Konsonanten und </a:t>
            </a:r>
            <a:r>
              <a:rPr lang="fr-FR" sz="1800" dirty="0" err="1" smtClean="0">
                <a:latin typeface="Times New Roman" panose="02020603050405020304" pitchFamily="18" charset="0"/>
                <a:cs typeface="Times New Roman" panose="02020603050405020304" pitchFamily="18" charset="0"/>
              </a:rPr>
              <a:t>einem</a:t>
            </a:r>
            <a:r>
              <a:rPr lang="fr-FR" sz="1800" dirty="0" smtClean="0">
                <a:latin typeface="Times New Roman" panose="02020603050405020304" pitchFamily="18" charset="0"/>
                <a:cs typeface="Times New Roman" panose="02020603050405020304" pitchFamily="18" charset="0"/>
              </a:rPr>
              <a:t> Vokal </a:t>
            </a:r>
            <a:r>
              <a:rPr lang="fr-FR" sz="1800" dirty="0" err="1" smtClean="0">
                <a:latin typeface="Times New Roman" panose="02020603050405020304" pitchFamily="18" charset="0"/>
                <a:cs typeface="Times New Roman" panose="02020603050405020304" pitchFamily="18" charset="0"/>
              </a:rPr>
              <a:t>bestehen</a:t>
            </a:r>
            <a:r>
              <a:rPr lang="fr-FR" sz="18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diese </a:t>
            </a:r>
            <a:r>
              <a:rPr lang="fr-FR" sz="1800" dirty="0" err="1" smtClean="0">
                <a:latin typeface="Times New Roman" panose="02020603050405020304" pitchFamily="18" charset="0"/>
                <a:cs typeface="Times New Roman" panose="02020603050405020304" pitchFamily="18" charset="0"/>
              </a:rPr>
              <a:t>Fugenlemente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bilden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selbst</a:t>
            </a:r>
            <a:r>
              <a:rPr lang="fr-FR" sz="1800" dirty="0" smtClean="0">
                <a:latin typeface="Times New Roman" panose="02020603050405020304" pitchFamily="18" charset="0"/>
                <a:cs typeface="Times New Roman" panose="02020603050405020304" pitchFamily="18" charset="0"/>
              </a:rPr>
              <a:t> eine Silbe.  </a:t>
            </a:r>
          </a:p>
          <a:p>
            <a:pPr>
              <a:buFont typeface="Wingdings" panose="05000000000000000000" pitchFamily="2" charset="2"/>
              <a:buChar char="Ø"/>
            </a:pPr>
            <a:r>
              <a:rPr lang="fr-FR" sz="1800" dirty="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zwischen</a:t>
            </a:r>
            <a:r>
              <a:rPr lang="fr-FR" sz="1800" dirty="0" smtClean="0">
                <a:latin typeface="Times New Roman" panose="02020603050405020304" pitchFamily="18" charset="0"/>
                <a:cs typeface="Times New Roman" panose="02020603050405020304" pitchFamily="18" charset="0"/>
              </a:rPr>
              <a:t> den </a:t>
            </a:r>
            <a:r>
              <a:rPr lang="fr-FR" sz="1800" dirty="0" err="1" smtClean="0">
                <a:latin typeface="Times New Roman" panose="02020603050405020304" pitchFamily="18" charset="0"/>
                <a:cs typeface="Times New Roman" panose="02020603050405020304" pitchFamily="18" charset="0"/>
              </a:rPr>
              <a:t>Fugenelementen</a:t>
            </a:r>
            <a:r>
              <a:rPr lang="fr-FR" sz="1800" dirty="0" smtClean="0">
                <a:latin typeface="Times New Roman" panose="02020603050405020304" pitchFamily="18" charset="0"/>
                <a:cs typeface="Times New Roman" panose="02020603050405020304" pitchFamily="18" charset="0"/>
              </a:rPr>
              <a:t> und </a:t>
            </a:r>
            <a:r>
              <a:rPr lang="fr-FR" sz="1800" dirty="0" err="1" smtClean="0">
                <a:latin typeface="Times New Roman" panose="02020603050405020304" pitchFamily="18" charset="0"/>
                <a:cs typeface="Times New Roman" panose="02020603050405020304" pitchFamily="18" charset="0"/>
              </a:rPr>
              <a:t>dem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voraugehenden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Stamm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liegt</a:t>
            </a:r>
            <a:r>
              <a:rPr lang="fr-FR" sz="1800" dirty="0" smtClean="0">
                <a:latin typeface="Times New Roman" panose="02020603050405020304" pitchFamily="18" charset="0"/>
                <a:cs typeface="Times New Roman" panose="02020603050405020304" pitchFamily="18" charset="0"/>
              </a:rPr>
              <a:t> eine </a:t>
            </a:r>
            <a:r>
              <a:rPr lang="fr-FR" sz="1800" dirty="0" err="1" smtClean="0">
                <a:latin typeface="Times New Roman" panose="02020603050405020304" pitchFamily="18" charset="0"/>
                <a:cs typeface="Times New Roman" panose="02020603050405020304" pitchFamily="18" charset="0"/>
              </a:rPr>
              <a:t>Silbengrenze</a:t>
            </a:r>
            <a:endParaRPr lang="fr-FR" sz="1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dieses </a:t>
            </a:r>
            <a:r>
              <a:rPr lang="fr-FR" sz="1800" dirty="0" err="1" smtClean="0">
                <a:latin typeface="Times New Roman" panose="02020603050405020304" pitchFamily="18" charset="0"/>
                <a:cs typeface="Times New Roman" panose="02020603050405020304" pitchFamily="18" charset="0"/>
              </a:rPr>
              <a:t>Fugenelement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gehört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nicht</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zum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linken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Stamm</a:t>
            </a:r>
            <a:endParaRPr lang="fr-FR" sz="1800" dirty="0" smtClean="0">
              <a:latin typeface="Times New Roman" panose="02020603050405020304" pitchFamily="18" charset="0"/>
              <a:cs typeface="Times New Roman" panose="02020603050405020304" pitchFamily="18" charset="0"/>
            </a:endParaRPr>
          </a:p>
          <a:p>
            <a:pPr marL="0" indent="0">
              <a:buNone/>
            </a:pPr>
            <a:endParaRPr lang="fr-FR" sz="1800" dirty="0" smtClean="0">
              <a:latin typeface="Times New Roman" panose="02020603050405020304" pitchFamily="18" charset="0"/>
              <a:cs typeface="Times New Roman" panose="02020603050405020304" pitchFamily="18" charset="0"/>
            </a:endParaRPr>
          </a:p>
          <a:p>
            <a:pPr marL="0" indent="0">
              <a:buNone/>
            </a:pPr>
            <a:endParaRPr lang="fr-FR" sz="1800" dirty="0">
              <a:latin typeface="Times New Roman" panose="02020603050405020304" pitchFamily="18"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579004651"/>
              </p:ext>
            </p:extLst>
          </p:nvPr>
        </p:nvGraphicFramePr>
        <p:xfrm>
          <a:off x="107504" y="3717033"/>
          <a:ext cx="9036496" cy="2232246"/>
        </p:xfrm>
        <a:graphic>
          <a:graphicData uri="http://schemas.openxmlformats.org/drawingml/2006/table">
            <a:tbl>
              <a:tblPr firstRow="1" firstCol="1" bandRow="1">
                <a:tableStyleId>{5940675A-B579-460E-94D1-54222C63F5DA}</a:tableStyleId>
              </a:tblPr>
              <a:tblGrid>
                <a:gridCol w="6331701"/>
                <a:gridCol w="2704795"/>
              </a:tblGrid>
              <a:tr h="744082">
                <a:tc>
                  <a:txBody>
                    <a:bodyPr/>
                    <a:lstStyle/>
                    <a:p>
                      <a:pPr algn="just">
                        <a:lnSpc>
                          <a:spcPct val="150000"/>
                        </a:lnSpc>
                        <a:spcAft>
                          <a:spcPts val="0"/>
                        </a:spcAft>
                      </a:pPr>
                      <a:r>
                        <a:rPr lang="de-DE" sz="1800" dirty="0">
                          <a:effectLst/>
                          <a:latin typeface="Times New Roman" panose="02020603050405020304" pitchFamily="18" charset="0"/>
                          <a:cs typeface="Times New Roman" panose="02020603050405020304" pitchFamily="18" charset="0"/>
                        </a:rPr>
                        <a:t>Stamm+konsonantisch anlautende Fugenelement+Stamm</a:t>
                      </a:r>
                      <a:endParaRPr lang="fr-FR" sz="18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800">
                          <a:effectLst/>
                          <a:latin typeface="Times New Roman" panose="02020603050405020304" pitchFamily="18" charset="0"/>
                          <a:cs typeface="Times New Roman" panose="02020603050405020304" pitchFamily="18" charset="0"/>
                        </a:rPr>
                        <a:t>Silbenzerlegung</a:t>
                      </a:r>
                      <a:endParaRPr lang="fr-FR" sz="1800">
                        <a:effectLst/>
                        <a:latin typeface="Times New Roman" panose="02020603050405020304" pitchFamily="18" charset="0"/>
                        <a:ea typeface="Calibri"/>
                        <a:cs typeface="Times New Roman" panose="02020603050405020304" pitchFamily="18" charset="0"/>
                      </a:endParaRPr>
                    </a:p>
                  </a:txBody>
                  <a:tcPr marL="68580" marR="68580" marT="0" marB="0"/>
                </a:tc>
              </a:tr>
              <a:tr h="744082">
                <a:tc>
                  <a:txBody>
                    <a:bodyPr/>
                    <a:lstStyle/>
                    <a:p>
                      <a:pPr algn="just">
                        <a:lnSpc>
                          <a:spcPct val="150000"/>
                        </a:lnSpc>
                        <a:spcAft>
                          <a:spcPts val="0"/>
                        </a:spcAft>
                      </a:pPr>
                      <a:r>
                        <a:rPr lang="de-DE" sz="1800" dirty="0" err="1">
                          <a:effectLst/>
                          <a:latin typeface="Times New Roman" panose="02020603050405020304" pitchFamily="18" charset="0"/>
                          <a:cs typeface="Times New Roman" panose="02020603050405020304" pitchFamily="18" charset="0"/>
                        </a:rPr>
                        <a:t>jeeg+bu+gatt</a:t>
                      </a:r>
                      <a:r>
                        <a:rPr lang="de-DE" sz="1800" dirty="0">
                          <a:effectLst/>
                          <a:latin typeface="Times New Roman" panose="02020603050405020304" pitchFamily="18" charset="0"/>
                          <a:cs typeface="Times New Roman" panose="02020603050405020304" pitchFamily="18" charset="0"/>
                        </a:rPr>
                        <a:t> ‚</a:t>
                      </a:r>
                      <a:r>
                        <a:rPr lang="de-DE" sz="1800" dirty="0" err="1" smtClean="0">
                          <a:effectLst/>
                          <a:latin typeface="Times New Roman" panose="02020603050405020304" pitchFamily="18" charset="0"/>
                          <a:cs typeface="Times New Roman" panose="02020603050405020304" pitchFamily="18" charset="0"/>
                        </a:rPr>
                        <a:t>Mangosort</a:t>
                      </a:r>
                      <a:endParaRPr lang="fr-FR" sz="18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4531360" algn="l"/>
                        </a:tabLst>
                      </a:pPr>
                      <a:r>
                        <a:rPr lang="de-DE" sz="1800" dirty="0">
                          <a:effectLst/>
                          <a:latin typeface="Times New Roman" panose="02020603050405020304" pitchFamily="18" charset="0"/>
                          <a:cs typeface="Times New Roman" panose="02020603050405020304" pitchFamily="18" charset="0"/>
                        </a:rPr>
                        <a:t>[</a:t>
                      </a:r>
                      <a:r>
                        <a:rPr lang="de-DE" sz="1800" dirty="0" err="1">
                          <a:effectLst/>
                          <a:latin typeface="Times New Roman" panose="02020603050405020304" pitchFamily="18" charset="0"/>
                          <a:cs typeface="Times New Roman" panose="02020603050405020304" pitchFamily="18" charset="0"/>
                        </a:rPr>
                        <a:t>je:k.bu.gatt</a:t>
                      </a:r>
                      <a:r>
                        <a:rPr lang="de-DE" sz="1800" dirty="0">
                          <a:effectLst/>
                          <a:latin typeface="Times New Roman" panose="02020603050405020304" pitchFamily="18" charset="0"/>
                          <a:cs typeface="Times New Roman" panose="02020603050405020304" pitchFamily="18" charset="0"/>
                        </a:rPr>
                        <a:t>]</a:t>
                      </a:r>
                      <a:endParaRPr lang="fr-FR" sz="1800" dirty="0">
                        <a:effectLst/>
                        <a:latin typeface="Times New Roman" panose="02020603050405020304" pitchFamily="18" charset="0"/>
                        <a:ea typeface="Calibri"/>
                        <a:cs typeface="Times New Roman" panose="02020603050405020304" pitchFamily="18" charset="0"/>
                      </a:endParaRPr>
                    </a:p>
                  </a:txBody>
                  <a:tcPr marL="68580" marR="68580" marT="0" marB="0"/>
                </a:tc>
              </a:tr>
              <a:tr h="744082">
                <a:tc>
                  <a:txBody>
                    <a:bodyPr/>
                    <a:lstStyle/>
                    <a:p>
                      <a:pPr algn="just">
                        <a:lnSpc>
                          <a:spcPct val="150000"/>
                        </a:lnSpc>
                        <a:spcAft>
                          <a:spcPts val="0"/>
                        </a:spcAft>
                      </a:pPr>
                      <a:r>
                        <a:rPr lang="de-DE" sz="1800" dirty="0" err="1">
                          <a:effectLst/>
                          <a:latin typeface="Times New Roman" panose="02020603050405020304" pitchFamily="18" charset="0"/>
                          <a:cs typeface="Times New Roman" panose="02020603050405020304" pitchFamily="18" charset="0"/>
                        </a:rPr>
                        <a:t>jeg+bu+jar</a:t>
                      </a:r>
                      <a:r>
                        <a:rPr lang="de-DE" sz="1800" dirty="0">
                          <a:effectLst/>
                          <a:latin typeface="Times New Roman" panose="02020603050405020304" pitchFamily="18" charset="0"/>
                          <a:cs typeface="Times New Roman" panose="02020603050405020304" pitchFamily="18" charset="0"/>
                        </a:rPr>
                        <a:t> ‚billig‘</a:t>
                      </a:r>
                      <a:endParaRPr lang="fr-FR" sz="18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tabLst>
                          <a:tab pos="4531360" algn="l"/>
                        </a:tabLst>
                      </a:pPr>
                      <a:r>
                        <a:rPr lang="de-DE" sz="1800" dirty="0">
                          <a:effectLst/>
                          <a:latin typeface="Times New Roman" panose="02020603050405020304" pitchFamily="18" charset="0"/>
                          <a:cs typeface="Times New Roman" panose="02020603050405020304" pitchFamily="18" charset="0"/>
                        </a:rPr>
                        <a:t>[jɛk.bu.jar]</a:t>
                      </a:r>
                      <a:endParaRPr lang="fr-FR" sz="18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824789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err="1" smtClean="0">
                <a:latin typeface="Times New Roman" panose="02020603050405020304" pitchFamily="18" charset="0"/>
                <a:cs typeface="Times New Roman" panose="02020603050405020304" pitchFamily="18" charset="0"/>
              </a:rPr>
              <a:t>Flektiva</a:t>
            </a:r>
            <a:endParaRPr lang="fr-FR" sz="24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5257800"/>
          </a:xfrm>
        </p:spPr>
        <p:txBody>
          <a:bodyPr>
            <a:normAutofit/>
          </a:bodyPr>
          <a:lstStyle/>
          <a:p>
            <a:pPr marL="0" indent="0" algn="just">
              <a:buNone/>
            </a:pPr>
            <a:r>
              <a:rPr lang="de-DE" sz="1800" dirty="0" smtClean="0">
                <a:latin typeface="Times New Roman" panose="02020603050405020304" pitchFamily="18" charset="0"/>
                <a:cs typeface="Times New Roman" panose="02020603050405020304" pitchFamily="18" charset="0"/>
              </a:rPr>
              <a:t>„Bei </a:t>
            </a:r>
            <a:r>
              <a:rPr lang="de-DE" sz="1800" dirty="0">
                <a:latin typeface="Times New Roman" panose="02020603050405020304" pitchFamily="18" charset="0"/>
                <a:cs typeface="Times New Roman" panose="02020603050405020304" pitchFamily="18" charset="0"/>
              </a:rPr>
              <a:t>Flexionsmarken unterscheiden wir zwischen vokalinkludierenden und vokalexkludierenden: die vokalinkludierenden Marker bestehen entweder aus einem einzigen Vokal oder aus einer Sequenz von Vokal(en) und Konsonant(en) und bildet damit eine Silbe, während die vokalexkludierenden Marker nur aus einem oder mehreren Konsonanten bestehen, die in der Regel nicht silbenbildend </a:t>
            </a:r>
            <a:r>
              <a:rPr lang="de-DE" sz="1800" dirty="0" smtClean="0">
                <a:latin typeface="Times New Roman" panose="02020603050405020304" pitchFamily="18" charset="0"/>
                <a:cs typeface="Times New Roman" panose="02020603050405020304" pitchFamily="18" charset="0"/>
              </a:rPr>
              <a:t>sind“ </a:t>
            </a:r>
            <a:r>
              <a:rPr lang="de-DE" sz="1800" dirty="0">
                <a:latin typeface="Times New Roman" panose="02020603050405020304" pitchFamily="18" charset="0"/>
                <a:cs typeface="Times New Roman" panose="02020603050405020304" pitchFamily="18" charset="0"/>
              </a:rPr>
              <a:t>(Hagen Augustin et al. 2012: S.11).</a:t>
            </a:r>
            <a:endParaRPr lang="fr-FR" sz="1800" dirty="0">
              <a:latin typeface="Times New Roman" panose="02020603050405020304" pitchFamily="18" charset="0"/>
              <a:cs typeface="Times New Roman" panose="02020603050405020304" pitchFamily="18" charset="0"/>
            </a:endParaRPr>
          </a:p>
          <a:p>
            <a:pPr>
              <a:buFontTx/>
              <a:buChar char="-"/>
            </a:pPr>
            <a:r>
              <a:rPr lang="fr-FR" sz="1800" dirty="0" err="1" smtClean="0">
                <a:latin typeface="Times New Roman" panose="02020603050405020304" pitchFamily="18" charset="0"/>
                <a:cs typeface="Times New Roman" panose="02020603050405020304" pitchFamily="18" charset="0"/>
              </a:rPr>
              <a:t>Zwei</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Aspekte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sind</a:t>
            </a:r>
            <a:r>
              <a:rPr lang="fr-FR" sz="1800" dirty="0" smtClean="0">
                <a:latin typeface="Times New Roman" panose="02020603050405020304" pitchFamily="18" charset="0"/>
                <a:cs typeface="Times New Roman" panose="02020603050405020304" pitchFamily="18" charset="0"/>
              </a:rPr>
              <a:t> in </a:t>
            </a:r>
            <a:r>
              <a:rPr lang="fr-FR" sz="1800" dirty="0" err="1" smtClean="0">
                <a:latin typeface="Times New Roman" panose="02020603050405020304" pitchFamily="18" charset="0"/>
                <a:cs typeface="Times New Roman" panose="02020603050405020304" pitchFamily="18" charset="0"/>
              </a:rPr>
              <a:t>diesem</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Fall</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wichtig</a:t>
            </a:r>
            <a:r>
              <a:rPr lang="fr-FR" sz="1800" dirty="0" smtClean="0">
                <a:latin typeface="Times New Roman" panose="02020603050405020304" pitchFamily="18" charset="0"/>
                <a:cs typeface="Times New Roman" panose="02020603050405020304" pitchFamily="18" charset="0"/>
              </a:rPr>
              <a:t>:</a:t>
            </a:r>
          </a:p>
          <a:p>
            <a:r>
              <a:rPr lang="fr-FR" sz="1800" dirty="0" err="1" smtClean="0">
                <a:latin typeface="Times New Roman" panose="02020603050405020304" pitchFamily="18" charset="0"/>
                <a:cs typeface="Times New Roman" panose="02020603050405020304" pitchFamily="18" charset="0"/>
              </a:rPr>
              <a:t>Konsonantische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Flektionssuffixe</a:t>
            </a:r>
            <a:r>
              <a:rPr lang="fr-FR" sz="1800" dirty="0" smtClean="0">
                <a:latin typeface="Times New Roman" panose="02020603050405020304" pitchFamily="18" charset="0"/>
                <a:cs typeface="Times New Roman" panose="02020603050405020304" pitchFamily="18" charset="0"/>
              </a:rPr>
              <a:t> keine </a:t>
            </a:r>
            <a:r>
              <a:rPr lang="fr-FR" sz="1800" dirty="0" err="1" smtClean="0">
                <a:latin typeface="Times New Roman" panose="02020603050405020304" pitchFamily="18" charset="0"/>
                <a:cs typeface="Times New Roman" panose="02020603050405020304" pitchFamily="18" charset="0"/>
              </a:rPr>
              <a:t>sylabische</a:t>
            </a:r>
            <a:r>
              <a:rPr lang="fr-FR" sz="1800" dirty="0" smtClean="0">
                <a:latin typeface="Times New Roman" panose="02020603050405020304" pitchFamily="18" charset="0"/>
                <a:cs typeface="Times New Roman" panose="02020603050405020304" pitchFamily="18" charset="0"/>
              </a:rPr>
              <a:t> Rolle </a:t>
            </a:r>
            <a:r>
              <a:rPr lang="fr-FR" sz="1800" dirty="0" err="1" smtClean="0">
                <a:latin typeface="Times New Roman" panose="02020603050405020304" pitchFamily="18" charset="0"/>
                <a:cs typeface="Times New Roman" panose="02020603050405020304" pitchFamily="18" charset="0"/>
              </a:rPr>
              <a:t>haben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stehen</a:t>
            </a:r>
            <a:r>
              <a:rPr lang="fr-FR" sz="1800" dirty="0" smtClean="0">
                <a:latin typeface="Times New Roman" panose="02020603050405020304" pitchFamily="18" charset="0"/>
                <a:cs typeface="Times New Roman" panose="02020603050405020304" pitchFamily="18" charset="0"/>
              </a:rPr>
              <a:t> an der </a:t>
            </a:r>
            <a:r>
              <a:rPr lang="fr-FR" sz="1800" dirty="0" err="1" smtClean="0">
                <a:latin typeface="Times New Roman" panose="02020603050405020304" pitchFamily="18" charset="0"/>
                <a:cs typeface="Times New Roman" panose="02020603050405020304" pitchFamily="18" charset="0"/>
              </a:rPr>
              <a:t>Koda</a:t>
            </a:r>
            <a:r>
              <a:rPr lang="fr-FR" sz="1800" dirty="0" smtClean="0">
                <a:latin typeface="Times New Roman" panose="02020603050405020304" pitchFamily="18" charset="0"/>
                <a:cs typeface="Times New Roman" panose="02020603050405020304" pitchFamily="18" charset="0"/>
              </a:rPr>
              <a:t>.</a:t>
            </a:r>
          </a:p>
          <a:p>
            <a:r>
              <a:rPr lang="fr-FR" sz="1800" dirty="0" err="1" smtClean="0">
                <a:latin typeface="Times New Roman" panose="02020603050405020304" pitchFamily="18" charset="0"/>
                <a:cs typeface="Times New Roman" panose="02020603050405020304" pitchFamily="18" charset="0"/>
              </a:rPr>
              <a:t>Vokalische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Flektionssuffixe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haben</a:t>
            </a:r>
            <a:r>
              <a:rPr lang="fr-FR" sz="1800" dirty="0" smtClean="0">
                <a:latin typeface="Times New Roman" panose="02020603050405020304" pitchFamily="18" charset="0"/>
                <a:cs typeface="Times New Roman" panose="02020603050405020304" pitchFamily="18" charset="0"/>
              </a:rPr>
              <a:t> eine </a:t>
            </a:r>
            <a:r>
              <a:rPr lang="fr-FR" sz="1800" dirty="0" err="1" smtClean="0">
                <a:latin typeface="Times New Roman" panose="02020603050405020304" pitchFamily="18" charset="0"/>
                <a:cs typeface="Times New Roman" panose="02020603050405020304" pitchFamily="18" charset="0"/>
              </a:rPr>
              <a:t>sylabische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Funkion</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sind</a:t>
            </a:r>
            <a:r>
              <a:rPr lang="fr-FR" sz="1800" dirty="0" smtClean="0">
                <a:latin typeface="Times New Roman" panose="02020603050405020304" pitchFamily="18" charset="0"/>
                <a:cs typeface="Times New Roman" panose="02020603050405020304" pitchFamily="18" charset="0"/>
              </a:rPr>
              <a:t> Nukleus </a:t>
            </a:r>
            <a:r>
              <a:rPr lang="fr-FR" sz="1800" dirty="0" err="1" smtClean="0">
                <a:latin typeface="Times New Roman" panose="02020603050405020304" pitchFamily="18" charset="0"/>
                <a:cs typeface="Times New Roman" panose="02020603050405020304" pitchFamily="18" charset="0"/>
              </a:rPr>
              <a:t>einer</a:t>
            </a:r>
            <a:r>
              <a:rPr lang="fr-FR" sz="1800" dirty="0" smtClean="0">
                <a:latin typeface="Times New Roman" panose="02020603050405020304" pitchFamily="18" charset="0"/>
                <a:cs typeface="Times New Roman" panose="02020603050405020304" pitchFamily="18" charset="0"/>
              </a:rPr>
              <a:t> Silbe. </a:t>
            </a:r>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867525169"/>
              </p:ext>
            </p:extLst>
          </p:nvPr>
        </p:nvGraphicFramePr>
        <p:xfrm>
          <a:off x="1" y="4365104"/>
          <a:ext cx="9144000" cy="1600200"/>
        </p:xfrm>
        <a:graphic>
          <a:graphicData uri="http://schemas.openxmlformats.org/drawingml/2006/table">
            <a:tbl>
              <a:tblPr firstRow="1" firstCol="1" bandRow="1">
                <a:tableStyleId>{5940675A-B579-460E-94D1-54222C63F5DA}</a:tableStyleId>
              </a:tblPr>
              <a:tblGrid>
                <a:gridCol w="2563213"/>
                <a:gridCol w="1954550"/>
                <a:gridCol w="2601379"/>
                <a:gridCol w="2024858"/>
              </a:tblGrid>
              <a:tr h="0">
                <a:tc>
                  <a:txBody>
                    <a:bodyPr/>
                    <a:lstStyle/>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Konsonantische Flexionssuffixe</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Silbenzerlegung</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Vokalische Flexionssuffixe </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Silbenzerlegung</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Gen. Sing.        Stuhl-s</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[ʃtu:ls]</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Gem.Sing. Mumpitz-es, Kind-es </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[mʊm.pɪt.sәs]</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de-DE" sz="1400" dirty="0">
                          <a:effectLst/>
                          <a:latin typeface="Times New Roman" panose="02020603050405020304" pitchFamily="18" charset="0"/>
                          <a:cs typeface="Times New Roman" panose="02020603050405020304" pitchFamily="18" charset="0"/>
                        </a:rPr>
                        <a:t>3.Pers.Sg. </a:t>
                      </a:r>
                      <a:r>
                        <a:rPr lang="de-DE" sz="1400" dirty="0" err="1">
                          <a:effectLst/>
                          <a:latin typeface="Times New Roman" panose="02020603050405020304" pitchFamily="18" charset="0"/>
                          <a:cs typeface="Times New Roman" panose="02020603050405020304" pitchFamily="18" charset="0"/>
                        </a:rPr>
                        <a:t>Prä</a:t>
                      </a:r>
                      <a:r>
                        <a:rPr lang="de-DE" sz="1400" dirty="0">
                          <a:effectLst/>
                          <a:latin typeface="Times New Roman" panose="02020603050405020304" pitchFamily="18" charset="0"/>
                          <a:cs typeface="Times New Roman" panose="02020603050405020304" pitchFamily="18" charset="0"/>
                        </a:rPr>
                        <a:t>.    lach-t</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[laxt]</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3.Pers.Sg. Prä. redet, bad-et</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[re:.dәt], [ba:.dәt]</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de-DE" sz="1400">
                          <a:effectLst/>
                          <a:latin typeface="Times New Roman" panose="02020603050405020304" pitchFamily="18" charset="0"/>
                          <a:cs typeface="Times New Roman" panose="02020603050405020304" pitchFamily="18" charset="0"/>
                        </a:rPr>
                        <a:t>Sup.     schön-st, klar-st</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fr-FR" sz="1400" dirty="0">
                          <a:effectLst/>
                          <a:latin typeface="Times New Roman" panose="02020603050405020304" pitchFamily="18" charset="0"/>
                          <a:cs typeface="Times New Roman" panose="02020603050405020304" pitchFamily="18" charset="0"/>
                        </a:rPr>
                        <a:t>[</a:t>
                      </a:r>
                      <a:r>
                        <a:rPr lang="fr-FR" sz="1400" dirty="0" err="1">
                          <a:effectLst/>
                          <a:latin typeface="Times New Roman" panose="02020603050405020304" pitchFamily="18" charset="0"/>
                          <a:cs typeface="Times New Roman" panose="02020603050405020304" pitchFamily="18" charset="0"/>
                        </a:rPr>
                        <a:t>klaɐst</a:t>
                      </a:r>
                      <a:r>
                        <a:rPr lang="fr-FR"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fr-FR" sz="1400" dirty="0">
                          <a:effectLst/>
                          <a:latin typeface="Times New Roman" panose="02020603050405020304" pitchFamily="18" charset="0"/>
                          <a:cs typeface="Times New Roman" panose="02020603050405020304" pitchFamily="18" charset="0"/>
                        </a:rPr>
                        <a:t>Sup.       </a:t>
                      </a:r>
                      <a:r>
                        <a:rPr lang="fr-FR" sz="1400" dirty="0" err="1">
                          <a:effectLst/>
                          <a:latin typeface="Times New Roman" panose="02020603050405020304" pitchFamily="18" charset="0"/>
                          <a:cs typeface="Times New Roman" panose="02020603050405020304" pitchFamily="18" charset="0"/>
                        </a:rPr>
                        <a:t>röt</a:t>
                      </a:r>
                      <a:r>
                        <a:rPr lang="fr-FR" sz="1400" dirty="0">
                          <a:effectLst/>
                          <a:latin typeface="Times New Roman" panose="02020603050405020304" pitchFamily="18" charset="0"/>
                          <a:cs typeface="Times New Roman" panose="02020603050405020304" pitchFamily="18" charset="0"/>
                        </a:rPr>
                        <a:t>-est, </a:t>
                      </a:r>
                      <a:r>
                        <a:rPr lang="fr-FR" sz="1400" dirty="0" err="1">
                          <a:effectLst/>
                          <a:latin typeface="Times New Roman" panose="02020603050405020304" pitchFamily="18" charset="0"/>
                          <a:cs typeface="Times New Roman" panose="02020603050405020304" pitchFamily="18" charset="0"/>
                        </a:rPr>
                        <a:t>froh</a:t>
                      </a:r>
                      <a:r>
                        <a:rPr lang="fr-FR" sz="1400" dirty="0">
                          <a:effectLst/>
                          <a:latin typeface="Times New Roman" panose="02020603050405020304" pitchFamily="18" charset="0"/>
                          <a:cs typeface="Times New Roman" panose="02020603050405020304" pitchFamily="18" charset="0"/>
                        </a:rPr>
                        <a:t>-est</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fr-FR" sz="1400" dirty="0">
                          <a:effectLst/>
                          <a:latin typeface="Times New Roman" panose="02020603050405020304" pitchFamily="18" charset="0"/>
                          <a:cs typeface="Times New Roman" panose="02020603050405020304" pitchFamily="18" charset="0"/>
                        </a:rPr>
                        <a:t>[</a:t>
                      </a:r>
                      <a:r>
                        <a:rPr lang="fr-FR" sz="1400" dirty="0" err="1">
                          <a:effectLst/>
                          <a:latin typeface="Times New Roman" panose="02020603050405020304" pitchFamily="18" charset="0"/>
                          <a:cs typeface="Times New Roman" panose="02020603050405020304" pitchFamily="18" charset="0"/>
                        </a:rPr>
                        <a:t>rø</a:t>
                      </a:r>
                      <a:r>
                        <a:rPr lang="fr-FR" sz="1400" dirty="0">
                          <a:effectLst/>
                          <a:latin typeface="Times New Roman" panose="02020603050405020304" pitchFamily="18" charset="0"/>
                          <a:cs typeface="Times New Roman" panose="02020603050405020304" pitchFamily="18" charset="0"/>
                        </a:rPr>
                        <a:t>:.</a:t>
                      </a:r>
                      <a:r>
                        <a:rPr lang="fr-FR" sz="1400" dirty="0" err="1">
                          <a:effectLst/>
                          <a:latin typeface="Times New Roman" panose="02020603050405020304" pitchFamily="18" charset="0"/>
                          <a:cs typeface="Times New Roman" panose="02020603050405020304" pitchFamily="18" charset="0"/>
                        </a:rPr>
                        <a:t>tәst</a:t>
                      </a:r>
                      <a:r>
                        <a:rPr lang="fr-FR" sz="1400" dirty="0">
                          <a:effectLst/>
                          <a:latin typeface="Times New Roman" panose="02020603050405020304" pitchFamily="18" charset="0"/>
                          <a:cs typeface="Times New Roman" panose="02020603050405020304" pitchFamily="18" charset="0"/>
                        </a:rPr>
                        <a:t>], [</a:t>
                      </a:r>
                      <a:r>
                        <a:rPr lang="fr-FR" sz="1400" dirty="0" err="1">
                          <a:effectLst/>
                          <a:latin typeface="Times New Roman" panose="02020603050405020304" pitchFamily="18" charset="0"/>
                          <a:cs typeface="Times New Roman" panose="02020603050405020304" pitchFamily="18" charset="0"/>
                        </a:rPr>
                        <a:t>fro</a:t>
                      </a:r>
                      <a:r>
                        <a:rPr lang="fr-FR" sz="1400" dirty="0">
                          <a:effectLst/>
                          <a:latin typeface="Times New Roman" panose="02020603050405020304" pitchFamily="18" charset="0"/>
                          <a:cs typeface="Times New Roman" panose="02020603050405020304" pitchFamily="18" charset="0"/>
                        </a:rPr>
                        <a:t>:.</a:t>
                      </a:r>
                      <a:r>
                        <a:rPr lang="fr-FR" sz="1400" dirty="0" err="1">
                          <a:effectLst/>
                          <a:latin typeface="Times New Roman" panose="02020603050405020304" pitchFamily="18" charset="0"/>
                          <a:cs typeface="Times New Roman" panose="02020603050405020304" pitchFamily="18" charset="0"/>
                        </a:rPr>
                        <a:t>hәst</a:t>
                      </a:r>
                      <a:r>
                        <a:rPr lang="fr-FR"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r>
              <a:tr h="0">
                <a:tc>
                  <a:txBody>
                    <a:bodyPr/>
                    <a:lstStyle/>
                    <a:p>
                      <a:pPr algn="just">
                        <a:lnSpc>
                          <a:spcPct val="150000"/>
                        </a:lnSpc>
                        <a:spcAft>
                          <a:spcPts val="0"/>
                        </a:spcAft>
                      </a:pPr>
                      <a:r>
                        <a:rPr lang="fr-FR" sz="1400">
                          <a:effectLst/>
                          <a:latin typeface="Times New Roman" panose="02020603050405020304" pitchFamily="18" charset="0"/>
                          <a:cs typeface="Times New Roman" panose="02020603050405020304" pitchFamily="18" charset="0"/>
                        </a:rPr>
                        <a:t>Pl.           Auto-s, Fan-s</a:t>
                      </a:r>
                      <a:endParaRPr lang="fr-FR" sz="140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fr-FR" sz="1400" dirty="0">
                          <a:effectLst/>
                          <a:latin typeface="Times New Roman" panose="02020603050405020304" pitchFamily="18" charset="0"/>
                          <a:cs typeface="Times New Roman" panose="02020603050405020304" pitchFamily="18" charset="0"/>
                        </a:rPr>
                        <a:t>[</a:t>
                      </a:r>
                      <a:r>
                        <a:rPr lang="fr-FR" sz="1400" dirty="0" err="1">
                          <a:effectLst/>
                          <a:latin typeface="Times New Roman" panose="02020603050405020304" pitchFamily="18" charset="0"/>
                          <a:cs typeface="Times New Roman" panose="02020603050405020304" pitchFamily="18" charset="0"/>
                        </a:rPr>
                        <a:t>aʊ.to:s</a:t>
                      </a:r>
                      <a:r>
                        <a:rPr lang="fr-FR" sz="1400" dirty="0">
                          <a:effectLst/>
                          <a:latin typeface="Times New Roman" panose="02020603050405020304" pitchFamily="18" charset="0"/>
                          <a:cs typeface="Times New Roman" panose="02020603050405020304" pitchFamily="18" charset="0"/>
                        </a:rPr>
                        <a:t>], [fans]</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fr-FR" sz="1400" dirty="0">
                          <a:effectLst/>
                          <a:latin typeface="Times New Roman" panose="02020603050405020304" pitchFamily="18" charset="0"/>
                          <a:cs typeface="Times New Roman" panose="02020603050405020304" pitchFamily="18" charset="0"/>
                        </a:rPr>
                        <a:t>Pl.                       </a:t>
                      </a:r>
                      <a:r>
                        <a:rPr lang="fr-FR" sz="1400" dirty="0" err="1">
                          <a:effectLst/>
                          <a:latin typeface="Times New Roman" panose="02020603050405020304" pitchFamily="18" charset="0"/>
                          <a:cs typeface="Times New Roman" panose="02020603050405020304" pitchFamily="18" charset="0"/>
                        </a:rPr>
                        <a:t>Kinder</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50000"/>
                        </a:lnSpc>
                        <a:spcAft>
                          <a:spcPts val="0"/>
                        </a:spcAft>
                      </a:pPr>
                      <a:r>
                        <a:rPr lang="fr-FR" sz="1400" dirty="0">
                          <a:effectLst/>
                          <a:latin typeface="Times New Roman" panose="02020603050405020304" pitchFamily="18" charset="0"/>
                          <a:cs typeface="Times New Roman" panose="02020603050405020304" pitchFamily="18" charset="0"/>
                        </a:rPr>
                        <a:t>[</a:t>
                      </a:r>
                      <a:r>
                        <a:rPr lang="fr-FR" sz="1400" dirty="0" err="1">
                          <a:effectLst/>
                          <a:latin typeface="Times New Roman" panose="02020603050405020304" pitchFamily="18" charset="0"/>
                          <a:cs typeface="Times New Roman" panose="02020603050405020304" pitchFamily="18" charset="0"/>
                        </a:rPr>
                        <a:t>kɪn.dɐ</a:t>
                      </a:r>
                      <a:r>
                        <a:rPr lang="fr-FR" sz="1400" dirty="0">
                          <a:effectLst/>
                          <a:latin typeface="Times New Roman" panose="02020603050405020304" pitchFamily="18" charset="0"/>
                          <a:cs typeface="Times New Roman" panose="02020603050405020304" pitchFamily="18" charset="0"/>
                        </a:rPr>
                        <a:t>]</a:t>
                      </a:r>
                      <a:endParaRPr lang="fr-FR" sz="14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7931814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err="1">
                <a:latin typeface="Times New Roman" panose="02020603050405020304" pitchFamily="18" charset="0"/>
                <a:cs typeface="Times New Roman" panose="02020603050405020304" pitchFamily="18" charset="0"/>
              </a:rPr>
              <a:t>Flektiva</a:t>
            </a:r>
            <a:endParaRPr lang="fr-FR" sz="2400" dirty="0"/>
          </a:p>
        </p:txBody>
      </p:sp>
      <p:sp>
        <p:nvSpPr>
          <p:cNvPr id="3" name="Espace réservé du contenu 2"/>
          <p:cNvSpPr>
            <a:spLocks noGrp="1"/>
          </p:cNvSpPr>
          <p:nvPr>
            <p:ph idx="1"/>
          </p:nvPr>
        </p:nvSpPr>
        <p:spPr>
          <a:xfrm>
            <a:off x="0" y="1600200"/>
            <a:ext cx="9144000" cy="5257800"/>
          </a:xfrm>
        </p:spPr>
        <p:txBody>
          <a:bodyPr>
            <a:normAutofit/>
          </a:bodyPr>
          <a:lstStyle/>
          <a:p>
            <a:pPr marL="0" indent="0" algn="just">
              <a:buNone/>
            </a:pPr>
            <a:r>
              <a:rPr lang="fr-FR" sz="1800" dirty="0" smtClean="0">
                <a:latin typeface="Times New Roman" panose="02020603050405020304" pitchFamily="18" charset="0"/>
                <a:cs typeface="Times New Roman" panose="02020603050405020304" pitchFamily="18" charset="0"/>
              </a:rPr>
              <a:t>Flexionssuffixe </a:t>
            </a:r>
            <a:r>
              <a:rPr lang="fr-FR" sz="1800" dirty="0" err="1" smtClean="0">
                <a:latin typeface="Times New Roman" panose="02020603050405020304" pitchFamily="18" charset="0"/>
                <a:cs typeface="Times New Roman" panose="02020603050405020304" pitchFamily="18" charset="0"/>
              </a:rPr>
              <a:t>kommen</a:t>
            </a:r>
            <a:r>
              <a:rPr lang="fr-FR" sz="1800" dirty="0" smtClean="0">
                <a:latin typeface="Times New Roman" panose="02020603050405020304" pitchFamily="18" charset="0"/>
                <a:cs typeface="Times New Roman" panose="02020603050405020304" pitchFamily="18" charset="0"/>
              </a:rPr>
              <a:t> im Wolof </a:t>
            </a:r>
            <a:r>
              <a:rPr lang="fr-FR" sz="1800" dirty="0" err="1" smtClean="0">
                <a:latin typeface="Times New Roman" panose="02020603050405020304" pitchFamily="18" charset="0"/>
                <a:cs typeface="Times New Roman" panose="02020603050405020304" pitchFamily="18" charset="0"/>
              </a:rPr>
              <a:t>nur</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bei</a:t>
            </a:r>
            <a:r>
              <a:rPr lang="fr-FR" sz="1800" dirty="0" smtClean="0">
                <a:latin typeface="Times New Roman" panose="02020603050405020304" pitchFamily="18" charset="0"/>
                <a:cs typeface="Times New Roman" panose="02020603050405020304" pitchFamily="18" charset="0"/>
              </a:rPr>
              <a:t> der </a:t>
            </a:r>
            <a:r>
              <a:rPr lang="fr-FR" sz="1800" dirty="0" err="1" smtClean="0">
                <a:latin typeface="Times New Roman" panose="02020603050405020304" pitchFamily="18" charset="0"/>
                <a:cs typeface="Times New Roman" panose="02020603050405020304" pitchFamily="18" charset="0"/>
              </a:rPr>
              <a:t>Konjugation</a:t>
            </a:r>
            <a:r>
              <a:rPr lang="fr-FR" sz="1800" dirty="0" smtClean="0">
                <a:latin typeface="Times New Roman" panose="02020603050405020304" pitchFamily="18" charset="0"/>
                <a:cs typeface="Times New Roman" panose="02020603050405020304" pitchFamily="18" charset="0"/>
              </a:rPr>
              <a:t> im </a:t>
            </a:r>
            <a:r>
              <a:rPr lang="fr-FR" sz="1800" dirty="0" err="1" smtClean="0">
                <a:latin typeface="Times New Roman" panose="02020603050405020304" pitchFamily="18" charset="0"/>
                <a:cs typeface="Times New Roman" panose="02020603050405020304" pitchFamily="18" charset="0"/>
              </a:rPr>
              <a:t>Imperativ</a:t>
            </a:r>
            <a:r>
              <a:rPr lang="fr-FR" sz="1800" dirty="0" smtClean="0">
                <a:latin typeface="Times New Roman" panose="02020603050405020304" pitchFamily="18" charset="0"/>
                <a:cs typeface="Times New Roman" panose="02020603050405020304" pitchFamily="18" charset="0"/>
              </a:rPr>
              <a:t> vor. </a:t>
            </a:r>
            <a:r>
              <a:rPr lang="fr-FR" sz="1800" dirty="0" err="1" smtClean="0">
                <a:latin typeface="Times New Roman" panose="02020603050405020304" pitchFamily="18" charset="0"/>
                <a:cs typeface="Times New Roman" panose="02020603050405020304" pitchFamily="18" charset="0"/>
              </a:rPr>
              <a:t>Zwei</a:t>
            </a:r>
            <a:r>
              <a:rPr lang="fr-FR" sz="1800" dirty="0" smtClean="0">
                <a:latin typeface="Times New Roman" panose="02020603050405020304" pitchFamily="18" charset="0"/>
                <a:cs typeface="Times New Roman" panose="02020603050405020304" pitchFamily="18" charset="0"/>
              </a:rPr>
              <a:t> Suffixe werden </a:t>
            </a:r>
            <a:r>
              <a:rPr lang="fr-FR" sz="1800" dirty="0" err="1" smtClean="0">
                <a:latin typeface="Times New Roman" panose="02020603050405020304" pitchFamily="18" charset="0"/>
                <a:cs typeface="Times New Roman" panose="02020603050405020304" pitchFamily="18" charset="0"/>
              </a:rPr>
              <a:t>vervendet</a:t>
            </a:r>
            <a:r>
              <a:rPr lang="fr-FR" sz="1800" dirty="0" smtClean="0">
                <a:latin typeface="Times New Roman" panose="02020603050405020304" pitchFamily="18" charset="0"/>
                <a:cs typeface="Times New Roman" panose="02020603050405020304" pitchFamily="18" charset="0"/>
              </a:rPr>
              <a:t> (vgl. Mbaye 2012; Diouf 2020):</a:t>
            </a:r>
          </a:p>
          <a:p>
            <a:pPr algn="just">
              <a:buFontTx/>
              <a:buChar char="-"/>
            </a:pPr>
            <a:r>
              <a:rPr lang="fr-FR" sz="1800" dirty="0" smtClean="0">
                <a:latin typeface="Times New Roman" panose="02020603050405020304" pitchFamily="18" charset="0"/>
                <a:cs typeface="Times New Roman" panose="02020603050405020304" pitchFamily="18" charset="0"/>
              </a:rPr>
              <a:t>al für </a:t>
            </a:r>
            <a:r>
              <a:rPr lang="fr-FR" sz="1800" dirty="0" err="1" smtClean="0">
                <a:latin typeface="Times New Roman" panose="02020603050405020304" pitchFamily="18" charset="0"/>
                <a:cs typeface="Times New Roman" panose="02020603050405020304" pitchFamily="18" charset="0"/>
              </a:rPr>
              <a:t>das</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Singular</a:t>
            </a:r>
            <a:endParaRPr lang="fr-FR" sz="1800" dirty="0" smtClean="0">
              <a:latin typeface="Times New Roman" panose="02020603050405020304" pitchFamily="18" charset="0"/>
              <a:cs typeface="Times New Roman" panose="02020603050405020304" pitchFamily="18" charset="0"/>
            </a:endParaRPr>
          </a:p>
          <a:p>
            <a:pPr algn="just">
              <a:buFontTx/>
              <a:buChar char="-"/>
            </a:pPr>
            <a:r>
              <a:rPr lang="fr-FR" sz="1800" dirty="0" smtClean="0">
                <a:latin typeface="Times New Roman" panose="02020603050405020304" pitchFamily="18" charset="0"/>
                <a:cs typeface="Times New Roman" panose="02020603050405020304" pitchFamily="18" charset="0"/>
              </a:rPr>
              <a:t>leen für </a:t>
            </a:r>
            <a:r>
              <a:rPr lang="fr-FR" sz="1800" dirty="0" err="1" smtClean="0">
                <a:latin typeface="Times New Roman" panose="02020603050405020304" pitchFamily="18" charset="0"/>
                <a:cs typeface="Times New Roman" panose="02020603050405020304" pitchFamily="18" charset="0"/>
              </a:rPr>
              <a:t>das</a:t>
            </a:r>
            <a:r>
              <a:rPr lang="fr-FR" sz="1800" dirty="0" smtClean="0">
                <a:latin typeface="Times New Roman" panose="02020603050405020304" pitchFamily="18" charset="0"/>
                <a:cs typeface="Times New Roman" panose="02020603050405020304" pitchFamily="18" charset="0"/>
              </a:rPr>
              <a:t> Plural</a:t>
            </a:r>
          </a:p>
          <a:p>
            <a:pPr algn="just"/>
            <a:r>
              <a:rPr lang="fr-FR" sz="1800" dirty="0" smtClean="0">
                <a:solidFill>
                  <a:schemeClr val="accent1"/>
                </a:solidFill>
                <a:latin typeface="Times New Roman" panose="02020603050405020304" pitchFamily="18" charset="0"/>
                <a:cs typeface="Times New Roman" panose="02020603050405020304" pitchFamily="18" charset="0"/>
              </a:rPr>
              <a:t>Der </a:t>
            </a:r>
            <a:r>
              <a:rPr lang="fr-FR" sz="1800" dirty="0" err="1" smtClean="0">
                <a:solidFill>
                  <a:schemeClr val="accent1"/>
                </a:solidFill>
                <a:latin typeface="Times New Roman" panose="02020603050405020304" pitchFamily="18" charset="0"/>
                <a:cs typeface="Times New Roman" panose="02020603050405020304" pitchFamily="18" charset="0"/>
              </a:rPr>
              <a:t>auslautende</a:t>
            </a:r>
            <a:r>
              <a:rPr lang="fr-FR" sz="1800" dirty="0" smtClean="0">
                <a:solidFill>
                  <a:schemeClr val="accent1"/>
                </a:solidFill>
                <a:latin typeface="Times New Roman" panose="02020603050405020304" pitchFamily="18" charset="0"/>
                <a:cs typeface="Times New Roman" panose="02020603050405020304" pitchFamily="18" charset="0"/>
              </a:rPr>
              <a:t> </a:t>
            </a:r>
            <a:r>
              <a:rPr lang="fr-FR" sz="1800" dirty="0" err="1" smtClean="0">
                <a:solidFill>
                  <a:schemeClr val="accent1"/>
                </a:solidFill>
                <a:latin typeface="Times New Roman" panose="02020603050405020304" pitchFamily="18" charset="0"/>
                <a:cs typeface="Times New Roman" panose="02020603050405020304" pitchFamily="18" charset="0"/>
              </a:rPr>
              <a:t>Konsonant</a:t>
            </a:r>
            <a:r>
              <a:rPr lang="fr-FR" sz="1800" dirty="0" smtClean="0">
                <a:solidFill>
                  <a:schemeClr val="accent1"/>
                </a:solidFill>
                <a:latin typeface="Times New Roman" panose="02020603050405020304" pitchFamily="18" charset="0"/>
                <a:cs typeface="Times New Roman" panose="02020603050405020304" pitchFamily="18" charset="0"/>
              </a:rPr>
              <a:t> des </a:t>
            </a:r>
            <a:r>
              <a:rPr lang="fr-FR" sz="1800" dirty="0" err="1" smtClean="0">
                <a:solidFill>
                  <a:schemeClr val="accent1"/>
                </a:solidFill>
                <a:latin typeface="Times New Roman" panose="02020603050405020304" pitchFamily="18" charset="0"/>
                <a:cs typeface="Times New Roman" panose="02020603050405020304" pitchFamily="18" charset="0"/>
              </a:rPr>
              <a:t>Verbstamms</a:t>
            </a:r>
            <a:r>
              <a:rPr lang="fr-FR" sz="1800" dirty="0" smtClean="0">
                <a:solidFill>
                  <a:schemeClr val="accent1"/>
                </a:solidFill>
                <a:latin typeface="Times New Roman" panose="02020603050405020304" pitchFamily="18" charset="0"/>
                <a:cs typeface="Times New Roman" panose="02020603050405020304" pitchFamily="18" charset="0"/>
              </a:rPr>
              <a:t> </a:t>
            </a:r>
            <a:r>
              <a:rPr lang="fr-FR" sz="1800" dirty="0" err="1" smtClean="0">
                <a:solidFill>
                  <a:schemeClr val="accent1"/>
                </a:solidFill>
                <a:latin typeface="Times New Roman" panose="02020603050405020304" pitchFamily="18" charset="0"/>
                <a:cs typeface="Times New Roman" panose="02020603050405020304" pitchFamily="18" charset="0"/>
              </a:rPr>
              <a:t>bildet</a:t>
            </a:r>
            <a:r>
              <a:rPr lang="fr-FR" sz="1800" dirty="0" smtClean="0">
                <a:solidFill>
                  <a:schemeClr val="accent1"/>
                </a:solidFill>
                <a:latin typeface="Times New Roman" panose="02020603050405020304" pitchFamily="18" charset="0"/>
                <a:cs typeface="Times New Roman" panose="02020603050405020304" pitchFamily="18" charset="0"/>
              </a:rPr>
              <a:t> mit </a:t>
            </a:r>
            <a:r>
              <a:rPr lang="fr-FR" sz="1800" dirty="0" err="1" smtClean="0">
                <a:solidFill>
                  <a:schemeClr val="accent1"/>
                </a:solidFill>
                <a:latin typeface="Times New Roman" panose="02020603050405020304" pitchFamily="18" charset="0"/>
                <a:cs typeface="Times New Roman" panose="02020603050405020304" pitchFamily="18" charset="0"/>
              </a:rPr>
              <a:t>dem</a:t>
            </a:r>
            <a:r>
              <a:rPr lang="fr-FR" sz="1800" dirty="0" smtClean="0">
                <a:solidFill>
                  <a:schemeClr val="accent1"/>
                </a:solidFill>
                <a:latin typeface="Times New Roman" panose="02020603050405020304" pitchFamily="18" charset="0"/>
                <a:cs typeface="Times New Roman" panose="02020603050405020304" pitchFamily="18" charset="0"/>
              </a:rPr>
              <a:t> Vokal im Suffix –al eine Silbe. </a:t>
            </a:r>
          </a:p>
          <a:p>
            <a:pPr algn="just"/>
            <a:r>
              <a:rPr lang="fr-FR" sz="1800" dirty="0" err="1" smtClean="0">
                <a:solidFill>
                  <a:srgbClr val="FF0000"/>
                </a:solidFill>
                <a:latin typeface="Times New Roman" panose="02020603050405020304" pitchFamily="18" charset="0"/>
                <a:cs typeface="Times New Roman" panose="02020603050405020304" pitchFamily="18" charset="0"/>
              </a:rPr>
              <a:t>Zwischen</a:t>
            </a:r>
            <a:r>
              <a:rPr lang="fr-FR" sz="1800" dirty="0" smtClean="0">
                <a:solidFill>
                  <a:srgbClr val="FF0000"/>
                </a:solidFill>
                <a:latin typeface="Times New Roman" panose="02020603050405020304" pitchFamily="18" charset="0"/>
                <a:cs typeface="Times New Roman" panose="02020603050405020304" pitchFamily="18" charset="0"/>
              </a:rPr>
              <a:t> </a:t>
            </a:r>
            <a:r>
              <a:rPr lang="fr-FR" sz="1800" dirty="0" err="1" smtClean="0">
                <a:solidFill>
                  <a:srgbClr val="FF0000"/>
                </a:solidFill>
                <a:latin typeface="Times New Roman" panose="02020603050405020304" pitchFamily="18" charset="0"/>
                <a:cs typeface="Times New Roman" panose="02020603050405020304" pitchFamily="18" charset="0"/>
              </a:rPr>
              <a:t>dem</a:t>
            </a:r>
            <a:r>
              <a:rPr lang="fr-FR" sz="1800" dirty="0" smtClean="0">
                <a:solidFill>
                  <a:srgbClr val="FF0000"/>
                </a:solidFill>
                <a:latin typeface="Times New Roman" panose="02020603050405020304" pitchFamily="18" charset="0"/>
                <a:cs typeface="Times New Roman" panose="02020603050405020304" pitchFamily="18" charset="0"/>
              </a:rPr>
              <a:t> </a:t>
            </a:r>
            <a:r>
              <a:rPr lang="fr-FR" sz="1800" dirty="0" err="1" smtClean="0">
                <a:solidFill>
                  <a:srgbClr val="FF0000"/>
                </a:solidFill>
                <a:latin typeface="Times New Roman" panose="02020603050405020304" pitchFamily="18" charset="0"/>
                <a:cs typeface="Times New Roman" panose="02020603050405020304" pitchFamily="18" charset="0"/>
              </a:rPr>
              <a:t>Verbstamm</a:t>
            </a:r>
            <a:r>
              <a:rPr lang="fr-FR" sz="1800" dirty="0" smtClean="0">
                <a:solidFill>
                  <a:srgbClr val="FF0000"/>
                </a:solidFill>
                <a:latin typeface="Times New Roman" panose="02020603050405020304" pitchFamily="18" charset="0"/>
                <a:cs typeface="Times New Roman" panose="02020603050405020304" pitchFamily="18" charset="0"/>
              </a:rPr>
              <a:t> und </a:t>
            </a:r>
            <a:r>
              <a:rPr lang="fr-FR" sz="1800" dirty="0" err="1" smtClean="0">
                <a:solidFill>
                  <a:srgbClr val="FF0000"/>
                </a:solidFill>
                <a:latin typeface="Times New Roman" panose="02020603050405020304" pitchFamily="18" charset="0"/>
                <a:cs typeface="Times New Roman" panose="02020603050405020304" pitchFamily="18" charset="0"/>
              </a:rPr>
              <a:t>dem</a:t>
            </a:r>
            <a:r>
              <a:rPr lang="fr-FR" sz="1800" dirty="0" smtClean="0">
                <a:solidFill>
                  <a:srgbClr val="FF0000"/>
                </a:solidFill>
                <a:latin typeface="Times New Roman" panose="02020603050405020304" pitchFamily="18" charset="0"/>
                <a:cs typeface="Times New Roman" panose="02020603050405020304" pitchFamily="18" charset="0"/>
              </a:rPr>
              <a:t> Suffix leen </a:t>
            </a:r>
            <a:r>
              <a:rPr lang="fr-FR" sz="1800" dirty="0" err="1" smtClean="0">
                <a:solidFill>
                  <a:srgbClr val="FF0000"/>
                </a:solidFill>
                <a:latin typeface="Times New Roman" panose="02020603050405020304" pitchFamily="18" charset="0"/>
                <a:cs typeface="Times New Roman" panose="02020603050405020304" pitchFamily="18" charset="0"/>
              </a:rPr>
              <a:t>liegt</a:t>
            </a:r>
            <a:r>
              <a:rPr lang="fr-FR" sz="1800" dirty="0" smtClean="0">
                <a:solidFill>
                  <a:srgbClr val="FF0000"/>
                </a:solidFill>
                <a:latin typeface="Times New Roman" panose="02020603050405020304" pitchFamily="18" charset="0"/>
                <a:cs typeface="Times New Roman" panose="02020603050405020304" pitchFamily="18" charset="0"/>
              </a:rPr>
              <a:t> eine </a:t>
            </a:r>
            <a:r>
              <a:rPr lang="fr-FR" sz="1800" dirty="0" err="1" smtClean="0">
                <a:solidFill>
                  <a:srgbClr val="FF0000"/>
                </a:solidFill>
                <a:latin typeface="Times New Roman" panose="02020603050405020304" pitchFamily="18" charset="0"/>
                <a:cs typeface="Times New Roman" panose="02020603050405020304" pitchFamily="18" charset="0"/>
              </a:rPr>
              <a:t>Silbengrenze</a:t>
            </a:r>
            <a:r>
              <a:rPr lang="fr-FR" sz="1800" dirty="0" smtClean="0">
                <a:solidFill>
                  <a:srgbClr val="FF0000"/>
                </a:solidFill>
                <a:latin typeface="Times New Roman" panose="02020603050405020304" pitchFamily="18" charset="0"/>
                <a:cs typeface="Times New Roman" panose="02020603050405020304" pitchFamily="18" charset="0"/>
              </a:rPr>
              <a:t>. </a:t>
            </a:r>
          </a:p>
          <a:p>
            <a:pPr marL="0" indent="0">
              <a:buNone/>
            </a:pPr>
            <a:endParaRPr lang="fr-FR" dirty="0" smtClean="0"/>
          </a:p>
          <a:p>
            <a:pPr marL="0" indent="0" algn="just">
              <a:buNone/>
            </a:pPr>
            <a:r>
              <a:rPr lang="de-DE" sz="1800" dirty="0" err="1">
                <a:latin typeface="Times New Roman" panose="02020603050405020304" pitchFamily="18" charset="0"/>
                <a:cs typeface="Times New Roman" panose="02020603050405020304" pitchFamily="18" charset="0"/>
              </a:rPr>
              <a:t>yée.g</a:t>
            </a:r>
            <a:r>
              <a:rPr lang="de-DE" sz="1800" dirty="0">
                <a:latin typeface="Times New Roman" panose="02020603050405020304" pitchFamily="18" charset="0"/>
                <a:cs typeface="Times New Roman" panose="02020603050405020304" pitchFamily="18" charset="0"/>
              </a:rPr>
              <a:t>-al						</a:t>
            </a:r>
            <a:r>
              <a:rPr lang="de-DE" sz="1800" dirty="0" err="1">
                <a:latin typeface="Times New Roman" panose="02020603050405020304" pitchFamily="18" charset="0"/>
                <a:cs typeface="Times New Roman" panose="02020603050405020304" pitchFamily="18" charset="0"/>
              </a:rPr>
              <a:t>laa.j</a:t>
            </a:r>
            <a:r>
              <a:rPr lang="de-DE" sz="1800" dirty="0">
                <a:latin typeface="Times New Roman" panose="02020603050405020304" pitchFamily="18" charset="0"/>
                <a:cs typeface="Times New Roman" panose="02020603050405020304" pitchFamily="18" charset="0"/>
              </a:rPr>
              <a:t>-al</a:t>
            </a:r>
            <a:endParaRPr lang="fr-FR" sz="1800" dirty="0">
              <a:latin typeface="Times New Roman" panose="02020603050405020304" pitchFamily="18" charset="0"/>
              <a:cs typeface="Times New Roman" panose="02020603050405020304" pitchFamily="18" charset="0"/>
            </a:endParaRPr>
          </a:p>
          <a:p>
            <a:pPr marL="0" indent="0" algn="just">
              <a:buNone/>
            </a:pPr>
            <a:r>
              <a:rPr lang="de-DE" sz="1800" dirty="0">
                <a:latin typeface="Times New Roman" panose="02020603050405020304" pitchFamily="18" charset="0"/>
                <a:cs typeface="Times New Roman" panose="02020603050405020304" pitchFamily="18" charset="0"/>
              </a:rPr>
              <a:t>steigen-2Psg.Imp.				</a:t>
            </a:r>
            <a:r>
              <a:rPr lang="de-DE" sz="1800" dirty="0" smtClean="0">
                <a:latin typeface="Times New Roman" panose="02020603050405020304" pitchFamily="18" charset="0"/>
                <a:cs typeface="Times New Roman" panose="02020603050405020304" pitchFamily="18" charset="0"/>
              </a:rPr>
              <a:t>	fragen-2Psg.Imp</a:t>
            </a:r>
            <a:r>
              <a:rPr lang="de-DE" sz="1800" dirty="0">
                <a:latin typeface="Times New Roman" panose="02020603050405020304" pitchFamily="18" charset="0"/>
                <a:cs typeface="Times New Roman" panose="02020603050405020304" pitchFamily="18" charset="0"/>
              </a:rPr>
              <a:t>.</a:t>
            </a:r>
            <a:endParaRPr lang="fr-FR" sz="1800" dirty="0">
              <a:latin typeface="Times New Roman" panose="02020603050405020304" pitchFamily="18" charset="0"/>
              <a:cs typeface="Times New Roman" panose="02020603050405020304" pitchFamily="18" charset="0"/>
            </a:endParaRPr>
          </a:p>
          <a:p>
            <a:pPr marL="0" indent="0" algn="just">
              <a:buNone/>
            </a:pPr>
            <a:r>
              <a:rPr lang="de-DE" sz="1800" dirty="0" smtClean="0">
                <a:latin typeface="Times New Roman" panose="02020603050405020304" pitchFamily="18" charset="0"/>
                <a:cs typeface="Times New Roman" panose="02020603050405020304" pitchFamily="18" charset="0"/>
              </a:rPr>
              <a:t>‚</a:t>
            </a:r>
            <a:r>
              <a:rPr lang="de-DE" sz="1800" dirty="0" err="1">
                <a:latin typeface="Times New Roman" panose="02020603050405020304" pitchFamily="18" charset="0"/>
                <a:cs typeface="Times New Roman" panose="02020603050405020304" pitchFamily="18" charset="0"/>
              </a:rPr>
              <a:t>steig</a:t>
            </a:r>
            <a:r>
              <a:rPr lang="de-DE" sz="1800" dirty="0">
                <a:latin typeface="Times New Roman" panose="02020603050405020304" pitchFamily="18" charset="0"/>
                <a:cs typeface="Times New Roman" panose="02020603050405020304" pitchFamily="18" charset="0"/>
              </a:rPr>
              <a:t>!‘						‚frag!‘</a:t>
            </a:r>
            <a:endParaRPr lang="fr-FR" sz="1800" dirty="0">
              <a:latin typeface="Times New Roman" panose="02020603050405020304" pitchFamily="18" charset="0"/>
              <a:cs typeface="Times New Roman" panose="02020603050405020304" pitchFamily="18" charset="0"/>
            </a:endParaRPr>
          </a:p>
          <a:p>
            <a:pPr marL="0" indent="0" algn="just">
              <a:buNone/>
            </a:pPr>
            <a:r>
              <a:rPr lang="de-DE" sz="1800" dirty="0" err="1" smtClean="0">
                <a:latin typeface="Times New Roman" panose="02020603050405020304" pitchFamily="18" charset="0"/>
                <a:cs typeface="Times New Roman" panose="02020603050405020304" pitchFamily="18" charset="0"/>
              </a:rPr>
              <a:t>yéeg.leen</a:t>
            </a:r>
            <a:r>
              <a:rPr lang="de-DE" sz="1800" dirty="0">
                <a:latin typeface="Times New Roman" panose="02020603050405020304" pitchFamily="18" charset="0"/>
                <a:cs typeface="Times New Roman" panose="02020603050405020304" pitchFamily="18" charset="0"/>
              </a:rPr>
              <a:t>						</a:t>
            </a:r>
            <a:r>
              <a:rPr lang="de-DE" sz="1800" dirty="0" err="1">
                <a:latin typeface="Times New Roman" panose="02020603050405020304" pitchFamily="18" charset="0"/>
                <a:cs typeface="Times New Roman" panose="02020603050405020304" pitchFamily="18" charset="0"/>
              </a:rPr>
              <a:t>laaj.leen</a:t>
            </a:r>
            <a:endParaRPr lang="fr-FR" sz="1800" dirty="0">
              <a:latin typeface="Times New Roman" panose="02020603050405020304" pitchFamily="18" charset="0"/>
              <a:cs typeface="Times New Roman" panose="02020603050405020304" pitchFamily="18" charset="0"/>
            </a:endParaRPr>
          </a:p>
          <a:p>
            <a:pPr marL="0" indent="0" algn="just">
              <a:buNone/>
            </a:pPr>
            <a:r>
              <a:rPr lang="de-DE" sz="1800" dirty="0">
                <a:latin typeface="Times New Roman" panose="02020603050405020304" pitchFamily="18" charset="0"/>
                <a:cs typeface="Times New Roman" panose="02020603050405020304" pitchFamily="18" charset="0"/>
              </a:rPr>
              <a:t>steigen-2Pl.Imp.					fragen-2Pl.Imp.</a:t>
            </a:r>
            <a:endParaRPr lang="fr-FR" sz="1800" dirty="0">
              <a:latin typeface="Times New Roman" panose="02020603050405020304" pitchFamily="18" charset="0"/>
              <a:cs typeface="Times New Roman" panose="02020603050405020304" pitchFamily="18" charset="0"/>
            </a:endParaRPr>
          </a:p>
          <a:p>
            <a:pPr marL="0" indent="0" algn="just">
              <a:buNone/>
            </a:pPr>
            <a:r>
              <a:rPr lang="de-DE" sz="1800" dirty="0" smtClean="0">
                <a:latin typeface="Times New Roman" panose="02020603050405020304" pitchFamily="18" charset="0"/>
                <a:cs typeface="Times New Roman" panose="02020603050405020304" pitchFamily="18" charset="0"/>
              </a:rPr>
              <a:t>‚</a:t>
            </a:r>
            <a:r>
              <a:rPr lang="de-DE" sz="1800" dirty="0">
                <a:latin typeface="Times New Roman" panose="02020603050405020304" pitchFamily="18" charset="0"/>
                <a:cs typeface="Times New Roman" panose="02020603050405020304" pitchFamily="18" charset="0"/>
              </a:rPr>
              <a:t>steigt!‘						‚fragt!‘</a:t>
            </a:r>
            <a:endParaRPr lang="fr-FR" sz="1800" dirty="0">
              <a:latin typeface="Times New Roman" panose="02020603050405020304" pitchFamily="18" charset="0"/>
              <a:cs typeface="Times New Roman" panose="02020603050405020304" pitchFamily="18" charset="0"/>
            </a:endParaRPr>
          </a:p>
          <a:p>
            <a:pPr marL="0" indent="0" algn="just">
              <a:buNone/>
            </a:pP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98965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solidFill>
                  <a:schemeClr val="accent5"/>
                </a:solidFill>
              </a:rPr>
              <a:t>Schlussfolgerung</a:t>
            </a:r>
            <a:endParaRPr lang="fr-FR" sz="2400" dirty="0">
              <a:solidFill>
                <a:schemeClr val="accent5"/>
              </a:solidFill>
            </a:endParaRPr>
          </a:p>
        </p:txBody>
      </p:sp>
      <p:sp>
        <p:nvSpPr>
          <p:cNvPr id="3" name="Espace réservé du contenu 2"/>
          <p:cNvSpPr>
            <a:spLocks noGrp="1"/>
          </p:cNvSpPr>
          <p:nvPr>
            <p:ph idx="1"/>
          </p:nvPr>
        </p:nvSpPr>
        <p:spPr>
          <a:xfrm>
            <a:off x="0" y="1340768"/>
            <a:ext cx="9144000" cy="5517232"/>
          </a:xfrm>
        </p:spPr>
        <p:txBody>
          <a:bodyPr>
            <a:normAutofit fontScale="92500"/>
          </a:bodyPr>
          <a:lstStyle/>
          <a:p>
            <a:pPr marL="0" indent="0" algn="just">
              <a:buNone/>
            </a:pPr>
            <a:r>
              <a:rPr lang="de-DE" sz="1800" dirty="0">
                <a:latin typeface="Times New Roman" panose="02020603050405020304" pitchFamily="18" charset="0"/>
                <a:cs typeface="Times New Roman" panose="02020603050405020304" pitchFamily="18" charset="0"/>
              </a:rPr>
              <a:t>In diesem Teil der Arbeit wurden beide Sprachen Deutsch und Wolof auf der Lautebene kontrastiert. Der Lautvergleich hat ermöglicht, deutlich zu sehen, dass das Deutsche dem Wolof in vielen sprachlichen Kriterien ähnlich ist, auch wenn es manchmal lautliche Unterschiede zwischen beiden Sprachen gibt, die die Vermittlung einiger Laute im Senegal komplizieren können. </a:t>
            </a:r>
            <a:endParaRPr lang="fr-FR" sz="1800" dirty="0">
              <a:latin typeface="Times New Roman" panose="02020603050405020304" pitchFamily="18" charset="0"/>
              <a:cs typeface="Times New Roman" panose="02020603050405020304" pitchFamily="18" charset="0"/>
            </a:endParaRPr>
          </a:p>
          <a:p>
            <a:pPr marL="0" indent="0" algn="just">
              <a:buNone/>
            </a:pPr>
            <a:r>
              <a:rPr lang="de-DE" sz="1800" dirty="0">
                <a:latin typeface="Times New Roman" panose="02020603050405020304" pitchFamily="18" charset="0"/>
                <a:cs typeface="Times New Roman" panose="02020603050405020304" pitchFamily="18" charset="0"/>
              </a:rPr>
              <a:t>Mithilfe tabellarischer Darstellungen wurden das Lautsystem beider Sprachen Deutsch und Wolof verglichen. Neben diesen beiden Lautabellen vom Deutschen und Wolof liegt die Lauttabelle des Französischen berücksichtigt, sodass man wenn nötig das Französische als Hilfsmittel benutzen kann. </a:t>
            </a:r>
            <a:endParaRPr lang="fr-FR" sz="1800" dirty="0">
              <a:latin typeface="Times New Roman" panose="02020603050405020304" pitchFamily="18" charset="0"/>
              <a:cs typeface="Times New Roman" panose="02020603050405020304" pitchFamily="18" charset="0"/>
            </a:endParaRPr>
          </a:p>
          <a:p>
            <a:pPr marL="0" indent="0" algn="just">
              <a:buNone/>
            </a:pPr>
            <a:r>
              <a:rPr lang="de-DE" sz="1800" dirty="0">
                <a:latin typeface="Times New Roman" panose="02020603050405020304" pitchFamily="18" charset="0"/>
                <a:cs typeface="Times New Roman" panose="02020603050405020304" pitchFamily="18" charset="0"/>
              </a:rPr>
              <a:t>Bei dem Lautvergleich sieht man klar, dass das Deutsche über Laute verfügt, die bei den Wolofsprechenden besondere Aussprachschwierigkeiten bereiten. Der Vergleich hat gezeigt, dass die deutschen Konsonanten  [z], [ʃ] und [v] von den Wolofsprechenden anders artikuliert werden, weil diese Laute nicht im Konsonantensystem des Wolof vorkommen. Die deutschen Vorderzungenvokale bereiten viele Probleme bei den Wolofsprechenden und diese Laute werden meistens durch andere Vokallaute </a:t>
            </a:r>
            <a:r>
              <a:rPr lang="de-DE" sz="1800" dirty="0" smtClean="0">
                <a:latin typeface="Times New Roman" panose="02020603050405020304" pitchFamily="18" charset="0"/>
                <a:cs typeface="Times New Roman" panose="02020603050405020304" pitchFamily="18" charset="0"/>
              </a:rPr>
              <a:t>ersetzt.</a:t>
            </a:r>
          </a:p>
          <a:p>
            <a:pPr marL="0" indent="0" algn="just">
              <a:buNone/>
            </a:pPr>
            <a:r>
              <a:rPr lang="de-DE" sz="1800" dirty="0">
                <a:latin typeface="Times New Roman" panose="02020603050405020304" pitchFamily="18" charset="0"/>
                <a:cs typeface="Times New Roman" panose="02020603050405020304" pitchFamily="18" charset="0"/>
              </a:rPr>
              <a:t>In diesem Teil der Arbeit wurden </a:t>
            </a:r>
            <a:r>
              <a:rPr lang="de-DE" sz="1800" dirty="0" smtClean="0">
                <a:latin typeface="Times New Roman" panose="02020603050405020304" pitchFamily="18" charset="0"/>
                <a:cs typeface="Times New Roman" panose="02020603050405020304" pitchFamily="18" charset="0"/>
              </a:rPr>
              <a:t>auch die </a:t>
            </a:r>
            <a:r>
              <a:rPr lang="de-DE" sz="1800" dirty="0">
                <a:latin typeface="Times New Roman" panose="02020603050405020304" pitchFamily="18" charset="0"/>
                <a:cs typeface="Times New Roman" panose="02020603050405020304" pitchFamily="18" charset="0"/>
              </a:rPr>
              <a:t>beiden Sprachen Deutsch und Wolof in Bezug auf die Silbenstruktur untersucht, um die deutsche Silbe und ihre Besonderheiten besser zu verstehen. Im Onset und an der Koda können mehrere Konsonanten im Deutschen im Unterschied zum Wolof auftreten, was Aussprachschwierigkeiten bei den Wolofsprechenden bereiten können, weil keine Konsonantenhäufungen in diesen Positionen im Wolof erlaubt sind. Im Deutschen können nicht nur Vokale als Silbennukleus verwendet werden, sondern auch Sonoranten und Nasalen. Im Wolof können nur Vokale als Silbennukleus benutzt werden. </a:t>
            </a:r>
            <a:endParaRPr lang="fr-FR" sz="1800" dirty="0">
              <a:latin typeface="Times New Roman" panose="02020603050405020304" pitchFamily="18" charset="0"/>
              <a:cs typeface="Times New Roman" panose="02020603050405020304" pitchFamily="18" charset="0"/>
            </a:endParaRPr>
          </a:p>
          <a:p>
            <a:pPr marL="0" indent="0" algn="just">
              <a:buNone/>
            </a:pP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75681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274638"/>
            <a:ext cx="5328592" cy="994122"/>
          </a:xfrm>
        </p:spPr>
        <p:txBody>
          <a:bodyPr>
            <a:normAutofit/>
          </a:bodyPr>
          <a:lstStyle/>
          <a:p>
            <a:r>
              <a:rPr lang="fr-FR" sz="2400" dirty="0" smtClean="0">
                <a:solidFill>
                  <a:schemeClr val="accent5"/>
                </a:solidFill>
                <a:latin typeface="Times New Roman" panose="02020603050405020304" pitchFamily="18" charset="0"/>
                <a:cs typeface="Times New Roman" panose="02020603050405020304" pitchFamily="18" charset="0"/>
              </a:rPr>
              <a:t> </a:t>
            </a:r>
            <a:r>
              <a:rPr lang="fr-FR" sz="2400" dirty="0" err="1" smtClean="0">
                <a:solidFill>
                  <a:srgbClr val="00B0F0"/>
                </a:solidFill>
                <a:latin typeface="Times New Roman" panose="02020603050405020304" pitchFamily="18" charset="0"/>
                <a:cs typeface="Times New Roman" panose="02020603050405020304" pitchFamily="18" charset="0"/>
              </a:rPr>
              <a:t>Literaturverzeichnis</a:t>
            </a:r>
            <a:endParaRPr lang="fr-FR" sz="2400" dirty="0">
              <a:solidFill>
                <a:srgbClr val="00B0F0"/>
              </a:solidFill>
            </a:endParaRPr>
          </a:p>
        </p:txBody>
      </p:sp>
      <p:sp>
        <p:nvSpPr>
          <p:cNvPr id="3" name="Espace réservé du contenu 2"/>
          <p:cNvSpPr>
            <a:spLocks noGrp="1"/>
          </p:cNvSpPr>
          <p:nvPr>
            <p:ph idx="1"/>
          </p:nvPr>
        </p:nvSpPr>
        <p:spPr>
          <a:xfrm>
            <a:off x="0" y="1124744"/>
            <a:ext cx="9144000" cy="5733256"/>
          </a:xfrm>
        </p:spPr>
        <p:txBody>
          <a:bodyPr>
            <a:normAutofit fontScale="47500" lnSpcReduction="20000"/>
          </a:bodyPr>
          <a:lstStyle/>
          <a:p>
            <a:r>
              <a:rPr lang="de-DE" dirty="0"/>
              <a:t>Altmann, Hans &amp; Ziegenhain, Ute (2002): Phonetik, Phonologie und Graphemik fürs Examen. 1. Aufl. Wiesbaden: Westdeutscher Verlag.</a:t>
            </a:r>
            <a:endParaRPr lang="fr-FR" dirty="0"/>
          </a:p>
          <a:p>
            <a:r>
              <a:rPr lang="de-DE" dirty="0"/>
              <a:t>Altmann, Hans &amp; Ziegenhain, Ute (2002): Phonetik, Phonologie und Graphemik fürs Examen. 2. Aufl. Göttingen: Vandenhoeck&amp;Ruprecht.</a:t>
            </a:r>
            <a:endParaRPr lang="fr-FR" dirty="0"/>
          </a:p>
          <a:p>
            <a:r>
              <a:rPr lang="de-DE" dirty="0"/>
              <a:t>Altmann, Hans &amp; Ziegenhain, Ute (2015): Prüfungswissen Phonetik, Phonologie und Graphemik. Göttingen: Vandenhoeck&amp;Rupest.</a:t>
            </a:r>
            <a:endParaRPr lang="fr-FR" dirty="0"/>
          </a:p>
          <a:p>
            <a:r>
              <a:rPr lang="de-DE" dirty="0"/>
              <a:t>Beate, Rues et al. (2014): Phonetische Transkription des Deutschen. Ein Arbeitsbuch. 3. Aufl. Tübingen: Narr Francke Attempto Verlag GmbH. </a:t>
            </a:r>
            <a:endParaRPr lang="fr-FR" dirty="0"/>
          </a:p>
          <a:p>
            <a:r>
              <a:rPr lang="de-DE" dirty="0"/>
              <a:t>Brandt, Patrick et al. (2006): Sprachwissenschaft. 2.Aufl. Köln: Böhlau Verlag GmbH.</a:t>
            </a:r>
            <a:endParaRPr lang="fr-FR" dirty="0"/>
          </a:p>
          <a:p>
            <a:r>
              <a:rPr lang="de-DE" dirty="0"/>
              <a:t>Butzkamm, Wolfgang (1993): Psycholinguistik des Fremdsprachenunterrichts Natürliche Künstlichkeit: Von der Muttersprache zur Fremdsprache. Tübingen und Basel: Francke Verlag. </a:t>
            </a:r>
            <a:endParaRPr lang="fr-FR" dirty="0"/>
          </a:p>
          <a:p>
            <a:r>
              <a:rPr lang="de-DE" dirty="0"/>
              <a:t>Brockhaus, Wiebke (1995): Final Devoicing in the Phonology of German. </a:t>
            </a:r>
            <a:r>
              <a:rPr lang="fr-FR" dirty="0"/>
              <a:t>Tübingen: Max Niemeyer Verlag. </a:t>
            </a:r>
          </a:p>
          <a:p>
            <a:r>
              <a:rPr lang="fr-FR" dirty="0"/>
              <a:t>Calvet, Maurice (1965): Étude phonétique des voyelles du wolof. Dakar: Centre de Linguistique  Appliquée (CLAD). </a:t>
            </a:r>
          </a:p>
          <a:p>
            <a:r>
              <a:rPr lang="fr-FR" dirty="0"/>
              <a:t>Canu, Gaston (1966): Les systèmes phonologiques des principales langues du Sénégal: étude comparative. Dakar: Centre de Linguistique Appliquée de Dakar (CLAD).  </a:t>
            </a:r>
          </a:p>
          <a:p>
            <a:r>
              <a:rPr lang="fr-FR" dirty="0"/>
              <a:t>Chomsky, N &amp; M. Halle (1968): The Sound Pattern of English. New York: Harper &amp; </a:t>
            </a:r>
            <a:r>
              <a:rPr lang="fr-FR" dirty="0" err="1"/>
              <a:t>Row</a:t>
            </a:r>
            <a:r>
              <a:rPr lang="fr-FR" dirty="0"/>
              <a:t>. </a:t>
            </a:r>
          </a:p>
          <a:p>
            <a:r>
              <a:rPr lang="fr-FR" dirty="0"/>
              <a:t>Cissé, M. T. (2006): Problèmes de phonétique et de phonologie en wolof. In: Revue Électronique Internationale de Sciences du Langage, n° 6. Dakar Fann: UCAD.</a:t>
            </a:r>
          </a:p>
          <a:p>
            <a:r>
              <a:rPr lang="fr-FR" dirty="0"/>
              <a:t> </a:t>
            </a:r>
            <a:r>
              <a:rPr lang="de-DE" dirty="0"/>
              <a:t>Dahmen, Silvia&amp;Weth, Constanze (2018): Phonetik, Phonologie und Schrift. Paderborn: Schöningh. </a:t>
            </a:r>
            <a:endParaRPr lang="fr-FR" dirty="0"/>
          </a:p>
          <a:p>
            <a:r>
              <a:rPr lang="de-DE" dirty="0"/>
              <a:t>Darcy, Isabelle &amp; Feldhausen, Ingo (2011):  Französisch. Ms., Indiana University Bloomington, Universität Hamburg (Erscheint in: Sprachen in Deutschlands Schulen (Arbeitstitel), Joanna Blaszczak et al. (hrsg.)).</a:t>
            </a:r>
            <a:endParaRPr lang="fr-FR" dirty="0"/>
          </a:p>
          <a:p>
            <a:r>
              <a:rPr lang="de-DE" dirty="0"/>
              <a:t>Deme, Dakha (1999): Die Laute von Deutsch und Dakar-Wolof. Ein Beitrag zur kontrastiven Phonetik und Phonologie. </a:t>
            </a:r>
            <a:r>
              <a:rPr lang="fr-FR" dirty="0"/>
              <a:t>Dakar: Faculté des Lettres et sciences humaines (FLSH), UCAD (Dissertation). </a:t>
            </a:r>
          </a:p>
          <a:p>
            <a:r>
              <a:rPr lang="fr-FR" dirty="0"/>
              <a:t>Dème, Dakha (2003): Germanistique et Africanistique. </a:t>
            </a:r>
            <a:r>
              <a:rPr lang="de-DE" dirty="0"/>
              <a:t>In: AMO N°5. Dakar: AGERSS-VHG</a:t>
            </a:r>
            <a:endParaRPr lang="fr-FR" dirty="0"/>
          </a:p>
          <a:p>
            <a:r>
              <a:rPr lang="en-US" dirty="0"/>
              <a:t>Diagne, Pathé (1971): Grammaire de Wolof moderne. </a:t>
            </a:r>
            <a:r>
              <a:rPr lang="fr-FR" dirty="0"/>
              <a:t>Paris: Présence africaine.</a:t>
            </a:r>
          </a:p>
        </p:txBody>
      </p:sp>
    </p:spTree>
    <p:extLst>
      <p:ext uri="{BB962C8B-B14F-4D97-AF65-F5344CB8AC3E}">
        <p14:creationId xmlns:p14="http://schemas.microsoft.com/office/powerpoint/2010/main" val="37713351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err="1" smtClean="0">
                <a:solidFill>
                  <a:srgbClr val="00B0F0"/>
                </a:solidFill>
                <a:latin typeface="Times New Roman" panose="02020603050405020304" pitchFamily="18" charset="0"/>
                <a:cs typeface="Times New Roman" panose="02020603050405020304" pitchFamily="18" charset="0"/>
              </a:rPr>
              <a:t>Literaturverzeichnis</a:t>
            </a:r>
            <a:endParaRPr lang="fr-FR" sz="2400" dirty="0"/>
          </a:p>
        </p:txBody>
      </p:sp>
      <p:sp>
        <p:nvSpPr>
          <p:cNvPr id="3" name="Espace réservé du contenu 2"/>
          <p:cNvSpPr>
            <a:spLocks noGrp="1"/>
          </p:cNvSpPr>
          <p:nvPr>
            <p:ph idx="1"/>
          </p:nvPr>
        </p:nvSpPr>
        <p:spPr>
          <a:xfrm>
            <a:off x="0" y="1196752"/>
            <a:ext cx="9144000" cy="5661248"/>
          </a:xfrm>
        </p:spPr>
        <p:txBody>
          <a:bodyPr>
            <a:noAutofit/>
          </a:bodyPr>
          <a:lstStyle/>
          <a:p>
            <a:r>
              <a:rPr lang="fr-FR" sz="1500" dirty="0">
                <a:cs typeface="Times New Roman" panose="02020603050405020304" pitchFamily="18" charset="0"/>
              </a:rPr>
              <a:t>Dialo, Amadou (1984): Phonostatistique, changements phonématiques et procédésmétaphonématiques du wolof. Langues nationales au Sénégal. Dakar: Centre de linguistique appliquée de Dakar.  </a:t>
            </a:r>
          </a:p>
          <a:p>
            <a:r>
              <a:rPr lang="fr-FR" sz="1500" dirty="0">
                <a:cs typeface="Times New Roman" panose="02020603050405020304" pitchFamily="18" charset="0"/>
              </a:rPr>
              <a:t>Dialo, Amadou  (2010): Incidences orales et écrites du contact wolof/français au Senegal. </a:t>
            </a:r>
            <a:r>
              <a:rPr lang="de-DE" sz="1500" dirty="0">
                <a:cs typeface="Times New Roman" panose="02020603050405020304" pitchFamily="18" charset="0"/>
              </a:rPr>
              <a:t>In: Iles D IMesli, S. </a:t>
            </a:r>
            <a:r>
              <a:rPr lang="de-DE" sz="1500" dirty="0" smtClean="0">
                <a:cs typeface="Times New Roman" panose="02020603050405020304" pitchFamily="18" charset="0"/>
              </a:rPr>
              <a:t>87</a:t>
            </a:r>
            <a:endParaRPr lang="fr-FR" sz="1500" dirty="0">
              <a:cs typeface="Times New Roman" panose="02020603050405020304" pitchFamily="18" charset="0"/>
            </a:endParaRPr>
          </a:p>
          <a:p>
            <a:r>
              <a:rPr lang="de-DE" sz="1500" dirty="0">
                <a:cs typeface="Times New Roman" panose="02020603050405020304" pitchFamily="18" charset="0"/>
              </a:rPr>
              <a:t>Diop, Ibrahima (2000): Das Selbstverständnis von Germanistikstudium und Deutschunterricht im frankophonen Afrika: Vom kolonialen Unterrichtsfach zu eigenständigen Deutschstudien und praxisbezogenem Lernen. Frankfurt am Main: Lang. </a:t>
            </a:r>
            <a:endParaRPr lang="fr-FR" sz="1500" dirty="0">
              <a:cs typeface="Times New Roman" panose="02020603050405020304" pitchFamily="18" charset="0"/>
            </a:endParaRPr>
          </a:p>
          <a:p>
            <a:r>
              <a:rPr lang="de-DE" sz="1500" dirty="0">
                <a:cs typeface="Times New Roman" panose="02020603050405020304" pitchFamily="18" charset="0"/>
              </a:rPr>
              <a:t>Diop, Ibrahima (2003): Senegalesischer Bilingualismus im Spannungsfeld afrikanischer Sprachkultur und französischer Kultursprache. In: U. Bredel et al. (Hgg.) Didaktik der deutschen Sprache. Ein Handbuch. München, Wien und Zürich: Schöningh/UTB, S. 961-968. </a:t>
            </a:r>
            <a:endParaRPr lang="fr-FR" sz="1500" dirty="0">
              <a:cs typeface="Times New Roman" panose="02020603050405020304" pitchFamily="18" charset="0"/>
            </a:endParaRPr>
          </a:p>
          <a:p>
            <a:r>
              <a:rPr lang="de-DE" sz="1500" dirty="0">
                <a:cs typeface="Times New Roman" panose="02020603050405020304" pitchFamily="18" charset="0"/>
              </a:rPr>
              <a:t>Diop, Ibrahima (2009): Die Reformdiskussion in der senegalesischen Sprachplanungspolitik. </a:t>
            </a:r>
            <a:r>
              <a:rPr lang="fr-FR" sz="1500" dirty="0">
                <a:cs typeface="Times New Roman" panose="02020603050405020304" pitchFamily="18" charset="0"/>
              </a:rPr>
              <a:t>Stellenbosch: Papers in Linguistics PLUS, Vol. 38, S.12-18. </a:t>
            </a:r>
          </a:p>
          <a:p>
            <a:r>
              <a:rPr lang="fr-FR" sz="1500" dirty="0">
                <a:cs typeface="Times New Roman" panose="02020603050405020304" pitchFamily="18" charset="0"/>
              </a:rPr>
              <a:t>Diouf, Jean-Léopold (2001): Dictionnaire wolof-français et français-wolof. Paris: KARTHALA Editions.  </a:t>
            </a:r>
          </a:p>
          <a:p>
            <a:r>
              <a:rPr lang="fr-FR" sz="1500" dirty="0">
                <a:cs typeface="Times New Roman" panose="02020603050405020304" pitchFamily="18" charset="0"/>
              </a:rPr>
              <a:t>Diouf, J. L. (2009): Grammaire Contemporain du Wolof. </a:t>
            </a:r>
            <a:r>
              <a:rPr lang="de-DE" sz="1500" dirty="0">
                <a:cs typeface="Times New Roman" panose="02020603050405020304" pitchFamily="18" charset="0"/>
              </a:rPr>
              <a:t>Paris: L’Harmattan.</a:t>
            </a:r>
            <a:endParaRPr lang="fr-FR" sz="1500" dirty="0">
              <a:cs typeface="Times New Roman" panose="02020603050405020304" pitchFamily="18" charset="0"/>
            </a:endParaRPr>
          </a:p>
          <a:p>
            <a:r>
              <a:rPr lang="de-DE" sz="1500" dirty="0">
                <a:cs typeface="Times New Roman" panose="02020603050405020304" pitchFamily="18" charset="0"/>
              </a:rPr>
              <a:t>Diouf, Mahamadou (2020): Das Phänomen des Archiphonems im Deutschen und im Wolof: Eine kontrastive Analyse. </a:t>
            </a:r>
            <a:r>
              <a:rPr lang="fr-FR" sz="1500" dirty="0">
                <a:cs typeface="Times New Roman" panose="02020603050405020304" pitchFamily="18" charset="0"/>
              </a:rPr>
              <a:t>Dakar: Faculté des Lettres et sciences humaines (FLSH), UCAD (Masterarbeit).</a:t>
            </a:r>
          </a:p>
          <a:p>
            <a:r>
              <a:rPr lang="fr-FR" sz="1500" dirty="0">
                <a:cs typeface="Times New Roman" panose="02020603050405020304" pitchFamily="18" charset="0"/>
              </a:rPr>
              <a:t>Doneux, J. L. (1975): Quelle phonologie pour le wolof? Langues nationales au Sénégal; no 65. Dakar: Centre de linguistique appliquée de Dakar. </a:t>
            </a:r>
          </a:p>
          <a:p>
            <a:r>
              <a:rPr lang="fr-FR" sz="1500" dirty="0">
                <a:cs typeface="Times New Roman" panose="02020603050405020304" pitchFamily="18" charset="0"/>
              </a:rPr>
              <a:t>Dramé, Mamour (2012): Phonologie et morphosyntaxe comparées de trois dialectes Wolof. Dakar: Faculté des Lettres et sciences humaines (FLSH), UCAD </a:t>
            </a:r>
          </a:p>
          <a:p>
            <a:r>
              <a:rPr lang="de-DE" sz="1500" dirty="0">
                <a:cs typeface="Times New Roman" panose="02020603050405020304" pitchFamily="18" charset="0"/>
              </a:rPr>
              <a:t>Eisenberg, Peter et al. (1992): Silbenphonologie des Deutschen. </a:t>
            </a:r>
            <a:r>
              <a:rPr lang="fr-FR" sz="1500" dirty="0">
                <a:cs typeface="Times New Roman" panose="02020603050405020304" pitchFamily="18" charset="0"/>
              </a:rPr>
              <a:t>Tübingen: Gunter Narr Verlag.</a:t>
            </a:r>
          </a:p>
          <a:p>
            <a:r>
              <a:rPr lang="fr-FR" sz="1500" dirty="0">
                <a:cs typeface="Times New Roman" panose="02020603050405020304" pitchFamily="18" charset="0"/>
              </a:rPr>
              <a:t>Faye, Souleymane (2012): Grammaire didactique du wolof parlé. Dakar: Centre de linguistique appliquée de Dakar (CLAD).   </a:t>
            </a:r>
          </a:p>
        </p:txBody>
      </p:sp>
    </p:spTree>
    <p:extLst>
      <p:ext uri="{BB962C8B-B14F-4D97-AF65-F5344CB8AC3E}">
        <p14:creationId xmlns:p14="http://schemas.microsoft.com/office/powerpoint/2010/main" val="2094511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solidFill>
                  <a:schemeClr val="accent1"/>
                </a:solidFill>
                <a:latin typeface="Times New Roman" panose="02020603050405020304" pitchFamily="18" charset="0"/>
                <a:cs typeface="Times New Roman" panose="02020603050405020304" pitchFamily="18" charset="0"/>
              </a:rPr>
              <a:t>Problemstellung</a:t>
            </a:r>
            <a:endParaRPr lang="fr-FR" dirty="0">
              <a:solidFill>
                <a:schemeClr val="accent1"/>
              </a:solidFill>
            </a:endParaRPr>
          </a:p>
        </p:txBody>
      </p:sp>
      <p:sp>
        <p:nvSpPr>
          <p:cNvPr id="3" name="Espace réservé du contenu 2"/>
          <p:cNvSpPr>
            <a:spLocks noGrp="1"/>
          </p:cNvSpPr>
          <p:nvPr>
            <p:ph idx="1"/>
          </p:nvPr>
        </p:nvSpPr>
        <p:spPr>
          <a:xfrm>
            <a:off x="0" y="1600200"/>
            <a:ext cx="9144000" cy="5257800"/>
          </a:xfrm>
        </p:spPr>
        <p:txBody>
          <a:bodyPr>
            <a:normAutofit fontScale="92500" lnSpcReduction="10000"/>
          </a:bodyPr>
          <a:lstStyle/>
          <a:p>
            <a:pPr>
              <a:buFont typeface="Wingdings" panose="05000000000000000000" pitchFamily="2" charset="2"/>
              <a:buChar char="v"/>
            </a:pPr>
            <a:r>
              <a:rPr lang="fr-FR" sz="2200" dirty="0" smtClean="0">
                <a:latin typeface="Times New Roman" panose="02020603050405020304" pitchFamily="18" charset="0"/>
                <a:cs typeface="Times New Roman" panose="02020603050405020304" pitchFamily="18" charset="0"/>
              </a:rPr>
              <a:t> Das Französische </a:t>
            </a:r>
            <a:r>
              <a:rPr lang="fr-FR" sz="2200" dirty="0" err="1" smtClean="0">
                <a:latin typeface="Times New Roman" panose="02020603050405020304" pitchFamily="18" charset="0"/>
                <a:cs typeface="Times New Roman" panose="02020603050405020304" pitchFamily="18" charset="0"/>
              </a:rPr>
              <a:t>wird</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nicht</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nur</a:t>
            </a:r>
            <a:r>
              <a:rPr lang="fr-FR" sz="2200" dirty="0" smtClean="0">
                <a:latin typeface="Times New Roman" panose="02020603050405020304" pitchFamily="18" charset="0"/>
                <a:cs typeface="Times New Roman" panose="02020603050405020304" pitchFamily="18" charset="0"/>
              </a:rPr>
              <a:t> in Senegal als </a:t>
            </a:r>
            <a:r>
              <a:rPr lang="fr-FR" sz="2200" dirty="0" err="1" smtClean="0">
                <a:latin typeface="Times New Roman" panose="02020603050405020304" pitchFamily="18" charset="0"/>
                <a:cs typeface="Times New Roman" panose="02020603050405020304" pitchFamily="18" charset="0"/>
              </a:rPr>
              <a:t>Unterrichtsprache</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sondern</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auch</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wie</a:t>
            </a:r>
            <a:r>
              <a:rPr lang="fr-FR" sz="2200" dirty="0" smtClean="0">
                <a:latin typeface="Times New Roman" panose="02020603050405020304" pitchFamily="18" charset="0"/>
                <a:cs typeface="Times New Roman" panose="02020603050405020304" pitchFamily="18" charset="0"/>
              </a:rPr>
              <a:t> eine </a:t>
            </a:r>
            <a:r>
              <a:rPr lang="fr-FR" sz="2200" dirty="0" err="1" smtClean="0">
                <a:latin typeface="Times New Roman" panose="02020603050405020304" pitchFamily="18" charset="0"/>
                <a:cs typeface="Times New Roman" panose="02020603050405020304" pitchFamily="18" charset="0"/>
              </a:rPr>
              <a:t>Muttersprache</a:t>
            </a:r>
            <a:r>
              <a:rPr lang="fr-FR" sz="2200" dirty="0" smtClean="0">
                <a:latin typeface="Times New Roman" panose="02020603050405020304" pitchFamily="18" charset="0"/>
                <a:cs typeface="Times New Roman" panose="02020603050405020304" pitchFamily="18" charset="0"/>
              </a:rPr>
              <a:t> der Lernenden </a:t>
            </a:r>
            <a:r>
              <a:rPr lang="fr-FR" sz="2200" dirty="0" err="1" smtClean="0">
                <a:latin typeface="Times New Roman" panose="02020603050405020304" pitchFamily="18" charset="0"/>
                <a:cs typeface="Times New Roman" panose="02020603050405020304" pitchFamily="18" charset="0"/>
              </a:rPr>
              <a:t>verwendet</a:t>
            </a:r>
            <a:r>
              <a:rPr lang="fr-FR" sz="22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fr-FR" sz="2200" dirty="0" err="1" smtClean="0">
                <a:latin typeface="Times New Roman" panose="02020603050405020304" pitchFamily="18" charset="0"/>
                <a:cs typeface="Times New Roman" panose="02020603050405020304" pitchFamily="18" charset="0"/>
              </a:rPr>
              <a:t>Andere</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Fremdsprachen</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wie</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das</a:t>
            </a:r>
            <a:r>
              <a:rPr lang="fr-FR" sz="2200" dirty="0" smtClean="0">
                <a:latin typeface="Times New Roman" panose="02020603050405020304" pitchFamily="18" charset="0"/>
                <a:cs typeface="Times New Roman" panose="02020603050405020304" pitchFamily="18" charset="0"/>
              </a:rPr>
              <a:t> Deutsche werden </a:t>
            </a:r>
            <a:r>
              <a:rPr lang="fr-FR" sz="2200" dirty="0" err="1" smtClean="0">
                <a:latin typeface="Times New Roman" panose="02020603050405020304" pitchFamily="18" charset="0"/>
                <a:cs typeface="Times New Roman" panose="02020603050405020304" pitchFamily="18" charset="0"/>
              </a:rPr>
              <a:t>durch</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das</a:t>
            </a:r>
            <a:r>
              <a:rPr lang="fr-FR" sz="2200" dirty="0" smtClean="0">
                <a:latin typeface="Times New Roman" panose="02020603050405020304" pitchFamily="18" charset="0"/>
                <a:cs typeface="Times New Roman" panose="02020603050405020304" pitchFamily="18" charset="0"/>
              </a:rPr>
              <a:t> Französische </a:t>
            </a:r>
            <a:r>
              <a:rPr lang="fr-FR" sz="2200" dirty="0" err="1" smtClean="0">
                <a:latin typeface="Times New Roman" panose="02020603050405020304" pitchFamily="18" charset="0"/>
                <a:cs typeface="Times New Roman" panose="02020603050405020304" pitchFamily="18" charset="0"/>
              </a:rPr>
              <a:t>vermittelt</a:t>
            </a:r>
            <a:r>
              <a:rPr lang="fr-FR" sz="2200" dirty="0" smtClean="0">
                <a:latin typeface="Times New Roman" panose="02020603050405020304" pitchFamily="18" charset="0"/>
                <a:cs typeface="Times New Roman" panose="02020603050405020304" pitchFamily="18" charset="0"/>
              </a:rPr>
              <a:t> und </a:t>
            </a:r>
            <a:r>
              <a:rPr lang="fr-FR" sz="2200" dirty="0" err="1" smtClean="0">
                <a:latin typeface="Times New Roman" panose="02020603050405020304" pitchFamily="18" charset="0"/>
                <a:cs typeface="Times New Roman" panose="02020603050405020304" pitchFamily="18" charset="0"/>
              </a:rPr>
              <a:t>sprachliche</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Aspekte</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anderer</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Fremdsprachen</a:t>
            </a:r>
            <a:r>
              <a:rPr lang="fr-FR" sz="2200" dirty="0" smtClean="0">
                <a:latin typeface="Times New Roman" panose="02020603050405020304" pitchFamily="18" charset="0"/>
                <a:cs typeface="Times New Roman" panose="02020603050405020304" pitchFamily="18" charset="0"/>
              </a:rPr>
              <a:t> werden </a:t>
            </a:r>
            <a:r>
              <a:rPr lang="fr-FR" sz="2200" dirty="0" err="1" smtClean="0">
                <a:latin typeface="Times New Roman" panose="02020603050405020304" pitchFamily="18" charset="0"/>
                <a:cs typeface="Times New Roman" panose="02020603050405020304" pitchFamily="18" charset="0"/>
              </a:rPr>
              <a:t>immer</a:t>
            </a:r>
            <a:r>
              <a:rPr lang="fr-FR" sz="2200" dirty="0" smtClean="0">
                <a:latin typeface="Times New Roman" panose="02020603050405020304" pitchFamily="18" charset="0"/>
                <a:cs typeface="Times New Roman" panose="02020603050405020304" pitchFamily="18" charset="0"/>
              </a:rPr>
              <a:t> mit den </a:t>
            </a:r>
            <a:r>
              <a:rPr lang="fr-FR" sz="2200" dirty="0" err="1" smtClean="0">
                <a:latin typeface="Times New Roman" panose="02020603050405020304" pitchFamily="18" charset="0"/>
                <a:cs typeface="Times New Roman" panose="02020603050405020304" pitchFamily="18" charset="0"/>
              </a:rPr>
              <a:t>Aspekten</a:t>
            </a:r>
            <a:r>
              <a:rPr lang="fr-FR" sz="2200" dirty="0" smtClean="0">
                <a:latin typeface="Times New Roman" panose="02020603050405020304" pitchFamily="18" charset="0"/>
                <a:cs typeface="Times New Roman" panose="02020603050405020304" pitchFamily="18" charset="0"/>
              </a:rPr>
              <a:t> des Französischen </a:t>
            </a:r>
            <a:r>
              <a:rPr lang="fr-FR" sz="2200" dirty="0" err="1" smtClean="0">
                <a:latin typeface="Times New Roman" panose="02020603050405020304" pitchFamily="18" charset="0"/>
                <a:cs typeface="Times New Roman" panose="02020603050405020304" pitchFamily="18" charset="0"/>
              </a:rPr>
              <a:t>verglichen</a:t>
            </a:r>
            <a:r>
              <a:rPr lang="fr-FR" sz="2200"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fr-FR" sz="2200" dirty="0">
                <a:latin typeface="Times New Roman" panose="02020603050405020304" pitchFamily="18" charset="0"/>
                <a:cs typeface="Times New Roman" panose="02020603050405020304" pitchFamily="18" charset="0"/>
              </a:rPr>
              <a:t> </a:t>
            </a:r>
            <a:r>
              <a:rPr lang="fr-FR" sz="2200" dirty="0" smtClean="0">
                <a:latin typeface="Times New Roman" panose="02020603050405020304" pitchFamily="18" charset="0"/>
                <a:cs typeface="Times New Roman" panose="02020603050405020304" pitchFamily="18" charset="0"/>
              </a:rPr>
              <a:t>die </a:t>
            </a:r>
            <a:r>
              <a:rPr lang="fr-FR" sz="2200" dirty="0" err="1" smtClean="0">
                <a:latin typeface="Times New Roman" panose="02020603050405020304" pitchFamily="18" charset="0"/>
                <a:cs typeface="Times New Roman" panose="02020603050405020304" pitchFamily="18" charset="0"/>
              </a:rPr>
              <a:t>Muttersprache</a:t>
            </a:r>
            <a:r>
              <a:rPr lang="fr-FR" sz="2200" dirty="0" smtClean="0">
                <a:latin typeface="Times New Roman" panose="02020603050405020304" pitchFamily="18" charset="0"/>
                <a:cs typeface="Times New Roman" panose="02020603050405020304" pitchFamily="18" charset="0"/>
              </a:rPr>
              <a:t> Wolof </a:t>
            </a:r>
            <a:r>
              <a:rPr lang="fr-FR" sz="2200" dirty="0" err="1" smtClean="0">
                <a:latin typeface="Times New Roman" panose="02020603050405020304" pitchFamily="18" charset="0"/>
                <a:cs typeface="Times New Roman" panose="02020603050405020304" pitchFamily="18" charset="0"/>
              </a:rPr>
              <a:t>wird</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nicht</a:t>
            </a:r>
            <a:r>
              <a:rPr lang="fr-FR" sz="2200" dirty="0" smtClean="0">
                <a:latin typeface="Times New Roman" panose="02020603050405020304" pitchFamily="18" charset="0"/>
                <a:cs typeface="Times New Roman" panose="02020603050405020304" pitchFamily="18" charset="0"/>
              </a:rPr>
              <a:t> im </a:t>
            </a:r>
            <a:r>
              <a:rPr lang="fr-FR" sz="2200" dirty="0" err="1" smtClean="0">
                <a:latin typeface="Times New Roman" panose="02020603050405020304" pitchFamily="18" charset="0"/>
                <a:cs typeface="Times New Roman" panose="02020603050405020304" pitchFamily="18" charset="0"/>
              </a:rPr>
              <a:t>Lernprozess</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berücksichtigt</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auch</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wenn</a:t>
            </a:r>
            <a:r>
              <a:rPr lang="fr-FR" sz="2200" dirty="0" smtClean="0">
                <a:latin typeface="Times New Roman" panose="02020603050405020304" pitchFamily="18" charset="0"/>
                <a:cs typeface="Times New Roman" panose="02020603050405020304" pitchFamily="18" charset="0"/>
              </a:rPr>
              <a:t> die L1-Sprache </a:t>
            </a:r>
            <a:r>
              <a:rPr lang="fr-FR" sz="2200" dirty="0" err="1" smtClean="0">
                <a:latin typeface="Times New Roman" panose="02020603050405020304" pitchFamily="18" charset="0"/>
                <a:cs typeface="Times New Roman" panose="02020603050405020304" pitchFamily="18" charset="0"/>
              </a:rPr>
              <a:t>immer</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wichtig</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beim</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Lernen</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einer</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Fremdsprache</a:t>
            </a:r>
            <a:r>
              <a:rPr lang="fr-FR" sz="2200" dirty="0" smtClean="0">
                <a:latin typeface="Times New Roman" panose="02020603050405020304" pitchFamily="18" charset="0"/>
                <a:cs typeface="Times New Roman" panose="02020603050405020304" pitchFamily="18" charset="0"/>
              </a:rPr>
              <a:t> </a:t>
            </a:r>
            <a:r>
              <a:rPr lang="fr-FR" sz="2200" dirty="0" err="1" smtClean="0">
                <a:latin typeface="Times New Roman" panose="02020603050405020304" pitchFamily="18" charset="0"/>
                <a:cs typeface="Times New Roman" panose="02020603050405020304" pitchFamily="18" charset="0"/>
              </a:rPr>
              <a:t>ist</a:t>
            </a:r>
            <a:r>
              <a:rPr lang="fr-FR" sz="2200" dirty="0" smtClean="0">
                <a:latin typeface="Times New Roman" panose="02020603050405020304" pitchFamily="18" charset="0"/>
                <a:cs typeface="Times New Roman" panose="02020603050405020304" pitchFamily="18" charset="0"/>
              </a:rPr>
              <a:t>. </a:t>
            </a:r>
          </a:p>
          <a:p>
            <a:pPr marL="0" indent="0">
              <a:buNone/>
            </a:pPr>
            <a:endParaRPr lang="fr-FR" sz="2200" dirty="0">
              <a:latin typeface="Times New Roman" panose="02020603050405020304" pitchFamily="18" charset="0"/>
              <a:cs typeface="Times New Roman" panose="02020603050405020304" pitchFamily="18" charset="0"/>
            </a:endParaRPr>
          </a:p>
          <a:p>
            <a:pPr marL="0" indent="0">
              <a:buNone/>
            </a:pPr>
            <a:r>
              <a:rPr lang="fr-FR" sz="2200" b="1" dirty="0" smtClean="0">
                <a:solidFill>
                  <a:srgbClr val="FF0000"/>
                </a:solidFill>
                <a:latin typeface="Times New Roman" panose="02020603050405020304" pitchFamily="18" charset="0"/>
                <a:cs typeface="Times New Roman" panose="02020603050405020304" pitchFamily="18" charset="0"/>
              </a:rPr>
              <a:t>Hypothese </a:t>
            </a:r>
          </a:p>
          <a:p>
            <a:pPr marL="0" indent="0">
              <a:buNone/>
            </a:pPr>
            <a:endParaRPr lang="fr-FR" sz="2200" b="1" dirty="0" smtClean="0">
              <a:latin typeface="Times New Roman" panose="02020603050405020304" pitchFamily="18" charset="0"/>
              <a:cs typeface="Times New Roman" panose="02020603050405020304" pitchFamily="18" charset="0"/>
            </a:endParaRPr>
          </a:p>
          <a:p>
            <a:pPr marL="0" indent="0" algn="just">
              <a:buNone/>
            </a:pPr>
            <a:r>
              <a:rPr lang="de-DE" sz="2200" dirty="0" smtClean="0">
                <a:solidFill>
                  <a:srgbClr val="00B050"/>
                </a:solidFill>
                <a:latin typeface="Times New Roman" panose="02020603050405020304" pitchFamily="18" charset="0"/>
                <a:cs typeface="Times New Roman" panose="02020603050405020304" pitchFamily="18" charset="0"/>
              </a:rPr>
              <a:t>Vorliegende </a:t>
            </a:r>
            <a:r>
              <a:rPr lang="de-DE" sz="2200" dirty="0">
                <a:solidFill>
                  <a:srgbClr val="00B050"/>
                </a:solidFill>
                <a:latin typeface="Times New Roman" panose="02020603050405020304" pitchFamily="18" charset="0"/>
                <a:cs typeface="Times New Roman" panose="02020603050405020304" pitchFamily="18" charset="0"/>
              </a:rPr>
              <a:t>Arbeit folgt der Hypothese, dass der Lernprozess erleichtert werden könne, wenn neue Perspektiven für den DaF-Unterricht in Senegal gefunden werden, die nicht mehr ausschließlich das Französische, sondern, das Wolof, das von 72,3 Prozent, etwa 9,8 Millionen der senegalesischen Bevölkerung im Jahr 2013 gesprochen und verstanden wird, und das die Muttersprache von 39,7 Prozent der senegalesischen Bevölkerung im Jahr 2013 war, ins Zentrum der DaF-Methodik gerückt wird. </a:t>
            </a:r>
            <a:endParaRPr lang="fr-FR" sz="2200" dirty="0">
              <a:solidFill>
                <a:srgbClr val="00B050"/>
              </a:solidFill>
              <a:latin typeface="Times New Roman" panose="02020603050405020304" pitchFamily="18" charset="0"/>
              <a:cs typeface="Times New Roman" panose="02020603050405020304" pitchFamily="18" charset="0"/>
            </a:endParaRPr>
          </a:p>
          <a:p>
            <a:pPr marL="0" indent="0" algn="just">
              <a:buNone/>
            </a:pPr>
            <a:endParaRPr lang="fr-FR" sz="2200" b="1" dirty="0" smtClean="0">
              <a:solidFill>
                <a:srgbClr val="00B050"/>
              </a:solidFill>
              <a:latin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73166859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err="1" smtClean="0">
                <a:solidFill>
                  <a:srgbClr val="00B0F0"/>
                </a:solidFill>
                <a:latin typeface="Times New Roman" panose="02020603050405020304" pitchFamily="18" charset="0"/>
                <a:cs typeface="Times New Roman" panose="02020603050405020304" pitchFamily="18" charset="0"/>
              </a:rPr>
              <a:t>Literaturverzeichnis</a:t>
            </a:r>
            <a:endParaRPr lang="fr-FR" sz="2400" dirty="0"/>
          </a:p>
        </p:txBody>
      </p:sp>
      <p:sp>
        <p:nvSpPr>
          <p:cNvPr id="3" name="Espace réservé du contenu 2"/>
          <p:cNvSpPr>
            <a:spLocks noGrp="1"/>
          </p:cNvSpPr>
          <p:nvPr>
            <p:ph idx="1"/>
          </p:nvPr>
        </p:nvSpPr>
        <p:spPr>
          <a:xfrm>
            <a:off x="0" y="1196752"/>
            <a:ext cx="9144000" cy="5661248"/>
          </a:xfrm>
        </p:spPr>
        <p:txBody>
          <a:bodyPr>
            <a:normAutofit fontScale="47500" lnSpcReduction="20000"/>
          </a:bodyPr>
          <a:lstStyle/>
          <a:p>
            <a:pPr marL="0" indent="0">
              <a:buNone/>
            </a:pPr>
            <a:endParaRPr lang="fr-FR" dirty="0"/>
          </a:p>
          <a:p>
            <a:r>
              <a:rPr lang="de-DE" dirty="0"/>
              <a:t>Féry, Caroline (2001): Phonologie des Deutschen. Eine optimalitätstheoretische Einführung. Teil 2. Potsdam: Universitätsverlag Potsdam. </a:t>
            </a:r>
            <a:endParaRPr lang="fr-FR" dirty="0"/>
          </a:p>
          <a:p>
            <a:r>
              <a:rPr lang="de-DE" dirty="0"/>
              <a:t>Féry, Caroline (2001): Phonologie des Deutschen. Eine optimalitätstheoretische Einführung. Teil 1, 2.Aufl. Potsdam: Universitätsverlag Potsdam. </a:t>
            </a:r>
            <a:endParaRPr lang="fr-FR" dirty="0"/>
          </a:p>
          <a:p>
            <a:r>
              <a:rPr lang="de-DE" dirty="0"/>
              <a:t>Féry, Caroline (2004): Phonologie des Deutschen. Eine optimalitätstheoretische Einführung. 3. Aufl. Potsdam: Universitätsverlag Potsdam. </a:t>
            </a:r>
            <a:endParaRPr lang="fr-FR" dirty="0"/>
          </a:p>
          <a:p>
            <a:r>
              <a:rPr lang="de-DE" dirty="0"/>
              <a:t>Franz, Beyer (2018): Französische Phonetik für Lehrer und Studierende. </a:t>
            </a:r>
            <a:r>
              <a:rPr lang="fr-FR" dirty="0" err="1"/>
              <a:t>Bremen</a:t>
            </a:r>
            <a:r>
              <a:rPr lang="fr-FR" dirty="0"/>
              <a:t>: </a:t>
            </a:r>
            <a:r>
              <a:rPr lang="fr-FR" dirty="0" err="1"/>
              <a:t>Inktank</a:t>
            </a:r>
            <a:r>
              <a:rPr lang="fr-FR" dirty="0"/>
              <a:t> </a:t>
            </a:r>
            <a:r>
              <a:rPr lang="fr-FR" dirty="0" err="1"/>
              <a:t>publishing</a:t>
            </a:r>
            <a:r>
              <a:rPr lang="fr-FR" dirty="0"/>
              <a:t>.</a:t>
            </a:r>
          </a:p>
          <a:p>
            <a:r>
              <a:rPr lang="fr-FR" dirty="0"/>
              <a:t>Geneviève N'Diaye </a:t>
            </a:r>
            <a:r>
              <a:rPr lang="fr-FR" dirty="0" err="1"/>
              <a:t>Corréard</a:t>
            </a:r>
            <a:r>
              <a:rPr lang="fr-FR" dirty="0"/>
              <a:t> (1969): Notes sur l'évolution du système vocalique du wolof. </a:t>
            </a:r>
            <a:r>
              <a:rPr lang="de-DE" dirty="0"/>
              <a:t>In: Word, 25: 1-3, DOI: 10.1080/00437956.1969.11435572, S. 245-251.</a:t>
            </a:r>
            <a:endParaRPr lang="fr-FR" dirty="0"/>
          </a:p>
          <a:p>
            <a:r>
              <a:rPr lang="de-DE" dirty="0"/>
              <a:t>Fuhrhop, Nanna &amp; Peters, Jörg (2013): Einführung in die Phonologie und Graphemik. Stuttgart: J.B. Metzler.</a:t>
            </a:r>
            <a:endParaRPr lang="fr-FR" dirty="0"/>
          </a:p>
          <a:p>
            <a:r>
              <a:rPr lang="en-US" dirty="0"/>
              <a:t>Greenberg, Joseph H. (1966): Universals of Language. </a:t>
            </a:r>
            <a:r>
              <a:rPr lang="de-DE" dirty="0"/>
              <a:t>USA: MIT Press.</a:t>
            </a:r>
            <a:endParaRPr lang="fr-FR" dirty="0"/>
          </a:p>
          <a:p>
            <a:r>
              <a:rPr lang="de-DE" dirty="0"/>
              <a:t>Grüter, Majana (2012): Schwa im Französischen und im marokkanischen Arabisch: Untersuchungen zur phonologischen und phonetischen Variabilität eines instabilen Vokals. Universität Osnabrück: Fachbereich Sprach- und Literaturwissenschaft (Doktorarbeit). </a:t>
            </a:r>
            <a:endParaRPr lang="fr-FR" dirty="0"/>
          </a:p>
          <a:p>
            <a:r>
              <a:rPr lang="de-DE" dirty="0"/>
              <a:t>Hagen, Augustin et al. (2012): Flexionsmorphologie des Deutschen aus kontrastiven Sicht. Institut für Deutsche Sprache Mannheim. Tübingen: Julius </a:t>
            </a:r>
            <a:r>
              <a:rPr lang="de-DE" dirty="0" err="1"/>
              <a:t>Groos</a:t>
            </a:r>
            <a:r>
              <a:rPr lang="de-DE" dirty="0"/>
              <a:t> Verlag Brigitte Narr GmbH.</a:t>
            </a:r>
            <a:endParaRPr lang="fr-FR" dirty="0"/>
          </a:p>
          <a:p>
            <a:r>
              <a:rPr lang="fr-FR" dirty="0"/>
              <a:t>Hall, Alan T. (1992): Syllable structure and syllable </a:t>
            </a:r>
            <a:r>
              <a:rPr lang="fr-FR" dirty="0" err="1"/>
              <a:t>related</a:t>
            </a:r>
            <a:r>
              <a:rPr lang="fr-FR" dirty="0"/>
              <a:t> </a:t>
            </a:r>
            <a:r>
              <a:rPr lang="fr-FR" dirty="0" err="1"/>
              <a:t>processes</a:t>
            </a:r>
            <a:r>
              <a:rPr lang="fr-FR" dirty="0"/>
              <a:t> in </a:t>
            </a:r>
            <a:r>
              <a:rPr lang="fr-FR" dirty="0" err="1"/>
              <a:t>German</a:t>
            </a:r>
            <a:r>
              <a:rPr lang="fr-FR" dirty="0"/>
              <a:t>. </a:t>
            </a:r>
            <a:r>
              <a:rPr lang="de-DE" dirty="0"/>
              <a:t>Tübingen: Niemeyer.</a:t>
            </a:r>
            <a:endParaRPr lang="fr-FR" dirty="0"/>
          </a:p>
          <a:p>
            <a:r>
              <a:rPr lang="de-DE" dirty="0"/>
              <a:t>Hall, Alan T. (1996): Silben- und Morphemstruktur in der Phonologie des Deutschen. In: Lang, Ewald/Zifonun, Gisela (Hrsg.): Deutsch - typologisch. Berlin, New York: de Gruyter, S. 553-568. (Jahrbuch des Instituts für deutsche Sprache 1995) DOI: https://doi.org/10.1515/9783110622522-024   </a:t>
            </a:r>
            <a:endParaRPr lang="fr-FR" dirty="0"/>
          </a:p>
          <a:p>
            <a:r>
              <a:rPr lang="de-DE" dirty="0"/>
              <a:t>Hall, Alan T. (2011): Phonologie: eine Einführung. 2. Aufl. Berlin: DE GRUYTER. </a:t>
            </a:r>
            <a:endParaRPr lang="fr-FR" dirty="0"/>
          </a:p>
          <a:p>
            <a:r>
              <a:rPr lang="de-DE" dirty="0"/>
              <a:t>Hentschel, Helke &amp; Harden, Theo (2014): </a:t>
            </a:r>
            <a:r>
              <a:rPr lang="de-DE" dirty="0" smtClean="0"/>
              <a:t>Einführung in die germanische Linguistik. Berlin: Peter Lang AG.</a:t>
            </a:r>
            <a:endParaRPr lang="fr-FR" dirty="0"/>
          </a:p>
          <a:p>
            <a:pPr marL="0" indent="0">
              <a:buNone/>
            </a:pPr>
            <a:endParaRPr lang="fr-FR" dirty="0"/>
          </a:p>
        </p:txBody>
      </p:sp>
    </p:spTree>
    <p:extLst>
      <p:ext uri="{BB962C8B-B14F-4D97-AF65-F5344CB8AC3E}">
        <p14:creationId xmlns:p14="http://schemas.microsoft.com/office/powerpoint/2010/main" val="11251603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solidFill>
            <a:schemeClr val="bg2"/>
          </a:solidFill>
        </p:spPr>
        <p:txBody>
          <a:bodyPr/>
          <a:lstStyle/>
          <a:p>
            <a:pPr algn="just"/>
            <a:r>
              <a:rPr lang="fr-FR" dirty="0" err="1" smtClean="0">
                <a:solidFill>
                  <a:srgbClr val="00B0F0"/>
                </a:solidFill>
                <a:latin typeface="Times New Roman" panose="02020603050405020304" pitchFamily="18" charset="0"/>
                <a:cs typeface="Times New Roman" panose="02020603050405020304" pitchFamily="18" charset="0"/>
              </a:rPr>
              <a:t>Vielen</a:t>
            </a:r>
            <a:r>
              <a:rPr lang="fr-FR" dirty="0" smtClean="0">
                <a:solidFill>
                  <a:srgbClr val="00B0F0"/>
                </a:solidFill>
                <a:latin typeface="Times New Roman" panose="02020603050405020304" pitchFamily="18" charset="0"/>
                <a:cs typeface="Times New Roman" panose="02020603050405020304" pitchFamily="18" charset="0"/>
              </a:rPr>
              <a:t> </a:t>
            </a:r>
            <a:r>
              <a:rPr lang="fr-FR" dirty="0" err="1" smtClean="0">
                <a:solidFill>
                  <a:srgbClr val="00B0F0"/>
                </a:solidFill>
                <a:latin typeface="Times New Roman" panose="02020603050405020304" pitchFamily="18" charset="0"/>
                <a:cs typeface="Times New Roman" panose="02020603050405020304" pitchFamily="18" charset="0"/>
              </a:rPr>
              <a:t>Dank</a:t>
            </a:r>
            <a:r>
              <a:rPr lang="fr-FR" dirty="0" smtClean="0">
                <a:solidFill>
                  <a:srgbClr val="00B0F0"/>
                </a:solidFill>
                <a:latin typeface="Times New Roman" panose="02020603050405020304" pitchFamily="18" charset="0"/>
                <a:cs typeface="Times New Roman" panose="02020603050405020304" pitchFamily="18" charset="0"/>
              </a:rPr>
              <a:t> für </a:t>
            </a:r>
            <a:r>
              <a:rPr lang="fr-FR" dirty="0" err="1" smtClean="0">
                <a:solidFill>
                  <a:srgbClr val="00B0F0"/>
                </a:solidFill>
                <a:latin typeface="Times New Roman" panose="02020603050405020304" pitchFamily="18" charset="0"/>
                <a:cs typeface="Times New Roman" panose="02020603050405020304" pitchFamily="18" charset="0"/>
              </a:rPr>
              <a:t>Ihre</a:t>
            </a:r>
            <a:r>
              <a:rPr lang="fr-FR" dirty="0" smtClean="0">
                <a:solidFill>
                  <a:srgbClr val="00B0F0"/>
                </a:solidFill>
                <a:latin typeface="Times New Roman" panose="02020603050405020304" pitchFamily="18" charset="0"/>
                <a:cs typeface="Times New Roman" panose="02020603050405020304" pitchFamily="18" charset="0"/>
              </a:rPr>
              <a:t> </a:t>
            </a:r>
            <a:r>
              <a:rPr lang="fr-FR" dirty="0" err="1" smtClean="0">
                <a:solidFill>
                  <a:srgbClr val="00B0F0"/>
                </a:solidFill>
                <a:latin typeface="Times New Roman" panose="02020603050405020304" pitchFamily="18" charset="0"/>
                <a:cs typeface="Times New Roman" panose="02020603050405020304" pitchFamily="18" charset="0"/>
              </a:rPr>
              <a:t>Aufmerksamkeit</a:t>
            </a:r>
            <a:endParaRPr lang="fr-FR"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7639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04" y="0"/>
            <a:ext cx="4176464" cy="764704"/>
          </a:xfrm>
        </p:spPr>
        <p:txBody>
          <a:bodyPr>
            <a:noAutofit/>
          </a:bodyPr>
          <a:lstStyle/>
          <a:p>
            <a:r>
              <a:rPr lang="fr-FR" sz="2400" dirty="0" smtClean="0">
                <a:solidFill>
                  <a:schemeClr val="accent1"/>
                </a:solidFill>
                <a:latin typeface="Times New Roman" panose="02020603050405020304" pitchFamily="18" charset="0"/>
                <a:cs typeface="Times New Roman" panose="02020603050405020304" pitchFamily="18" charset="0"/>
              </a:rPr>
              <a:t>Forschungsstand</a:t>
            </a:r>
            <a:r>
              <a:rPr lang="fr-FR" sz="2400" dirty="0" smtClean="0">
                <a:latin typeface="Times New Roman" panose="02020603050405020304" pitchFamily="18" charset="0"/>
                <a:cs typeface="Times New Roman" panose="02020603050405020304" pitchFamily="18" charset="0"/>
              </a:rPr>
              <a:t/>
            </a:r>
            <a:br>
              <a:rPr lang="fr-FR" sz="2400" dirty="0" smtClean="0">
                <a:latin typeface="Times New Roman" panose="02020603050405020304" pitchFamily="18" charset="0"/>
                <a:cs typeface="Times New Roman" panose="02020603050405020304" pitchFamily="18" charset="0"/>
              </a:rPr>
            </a:br>
            <a:endParaRPr lang="fr-FR" sz="2400" dirty="0"/>
          </a:p>
        </p:txBody>
      </p:sp>
      <p:sp>
        <p:nvSpPr>
          <p:cNvPr id="3" name="Espace réservé du contenu 2"/>
          <p:cNvSpPr>
            <a:spLocks noGrp="1"/>
          </p:cNvSpPr>
          <p:nvPr>
            <p:ph idx="1"/>
          </p:nvPr>
        </p:nvSpPr>
        <p:spPr>
          <a:xfrm>
            <a:off x="0" y="836712"/>
            <a:ext cx="9144000" cy="6021288"/>
          </a:xfrm>
        </p:spPr>
        <p:txBody>
          <a:bodyPr>
            <a:noAutofit/>
          </a:bodyPr>
          <a:lstStyle/>
          <a:p>
            <a:pPr algn="just">
              <a:buFont typeface="Wingdings" panose="05000000000000000000" pitchFamily="2" charset="2"/>
              <a:buChar char="v"/>
            </a:pPr>
            <a:r>
              <a:rPr lang="fr-FR" sz="1800" dirty="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Vielzahl</a:t>
            </a:r>
            <a:r>
              <a:rPr lang="fr-FR" sz="1800" b="1" dirty="0" smtClean="0">
                <a:latin typeface="Times New Roman" panose="02020603050405020304" pitchFamily="18" charset="0"/>
                <a:cs typeface="Times New Roman" panose="02020603050405020304" pitchFamily="18" charset="0"/>
              </a:rPr>
              <a:t> von </a:t>
            </a:r>
            <a:r>
              <a:rPr lang="fr-FR" sz="1800" b="1" dirty="0" err="1" smtClean="0">
                <a:latin typeface="Times New Roman" panose="02020603050405020304" pitchFamily="18" charset="0"/>
                <a:cs typeface="Times New Roman" panose="02020603050405020304" pitchFamily="18" charset="0"/>
              </a:rPr>
              <a:t>phonetischen</a:t>
            </a:r>
            <a:r>
              <a:rPr lang="fr-FR" sz="1800" b="1" dirty="0" smtClean="0">
                <a:latin typeface="Times New Roman" panose="02020603050405020304" pitchFamily="18" charset="0"/>
                <a:cs typeface="Times New Roman" panose="02020603050405020304" pitchFamily="18" charset="0"/>
              </a:rPr>
              <a:t> und </a:t>
            </a:r>
            <a:r>
              <a:rPr lang="fr-FR" sz="1800" b="1" dirty="0" err="1">
                <a:latin typeface="Times New Roman" panose="02020603050405020304" pitchFamily="18" charset="0"/>
                <a:cs typeface="Times New Roman" panose="02020603050405020304" pitchFamily="18" charset="0"/>
              </a:rPr>
              <a:t>p</a:t>
            </a:r>
            <a:r>
              <a:rPr lang="fr-FR" sz="1800" b="1" dirty="0" err="1" smtClean="0">
                <a:latin typeface="Times New Roman" panose="02020603050405020304" pitchFamily="18" charset="0"/>
                <a:cs typeface="Times New Roman" panose="02020603050405020304" pitchFamily="18" charset="0"/>
              </a:rPr>
              <a:t>honologischen</a:t>
            </a:r>
            <a:r>
              <a:rPr lang="fr-FR" sz="1800" b="1" dirty="0" smtClean="0">
                <a:latin typeface="Times New Roman" panose="02020603050405020304" pitchFamily="18" charset="0"/>
                <a:cs typeface="Times New Roman" panose="02020603050405020304" pitchFamily="18" charset="0"/>
              </a:rPr>
              <a:t> des Deutschen </a:t>
            </a:r>
          </a:p>
          <a:p>
            <a:pPr marL="0" indent="0" algn="just">
              <a:buNone/>
            </a:pPr>
            <a:endParaRPr lang="de-DE" sz="1800" dirty="0" smtClean="0">
              <a:latin typeface="Times New Roman" panose="02020603050405020304" pitchFamily="18" charset="0"/>
              <a:cs typeface="Times New Roman" panose="02020603050405020304" pitchFamily="18" charset="0"/>
            </a:endParaRPr>
          </a:p>
          <a:p>
            <a:pPr marL="0" indent="0" algn="just">
              <a:buNone/>
            </a:pPr>
            <a:r>
              <a:rPr lang="de-DE" sz="1800" dirty="0" smtClean="0">
                <a:latin typeface="Times New Roman" panose="02020603050405020304" pitchFamily="18" charset="0"/>
                <a:cs typeface="Times New Roman" panose="02020603050405020304" pitchFamily="18" charset="0"/>
              </a:rPr>
              <a:t>Hall </a:t>
            </a:r>
            <a:r>
              <a:rPr lang="de-DE" sz="1800" dirty="0">
                <a:latin typeface="Times New Roman" panose="02020603050405020304" pitchFamily="18" charset="0"/>
                <a:cs typeface="Times New Roman" panose="02020603050405020304" pitchFamily="18" charset="0"/>
              </a:rPr>
              <a:t>(2011), Hirschfeld &amp; Reinke (2018), Sendlmeier, W. F. (2019), Altmann &amp; Ziegenhain (2015), Dahmen &amp; </a:t>
            </a:r>
            <a:r>
              <a:rPr lang="de-DE" sz="1800" dirty="0" err="1">
                <a:latin typeface="Times New Roman" panose="02020603050405020304" pitchFamily="18" charset="0"/>
                <a:cs typeface="Times New Roman" panose="02020603050405020304" pitchFamily="18" charset="0"/>
              </a:rPr>
              <a:t>Weth</a:t>
            </a:r>
            <a:r>
              <a:rPr lang="de-DE" sz="1800" dirty="0">
                <a:latin typeface="Times New Roman" panose="02020603050405020304" pitchFamily="18" charset="0"/>
                <a:cs typeface="Times New Roman" panose="02020603050405020304" pitchFamily="18" charset="0"/>
              </a:rPr>
              <a:t> (2018</a:t>
            </a:r>
            <a:r>
              <a:rPr lang="de-DE" sz="18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v"/>
            </a:pPr>
            <a:r>
              <a:rPr lang="de-DE" sz="1800" dirty="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Vielzahl</a:t>
            </a:r>
            <a:r>
              <a:rPr lang="fr-FR" sz="1800" b="1" dirty="0" smtClean="0">
                <a:latin typeface="Times New Roman" panose="02020603050405020304" pitchFamily="18" charset="0"/>
                <a:cs typeface="Times New Roman" panose="02020603050405020304" pitchFamily="18" charset="0"/>
              </a:rPr>
              <a:t> von </a:t>
            </a:r>
            <a:r>
              <a:rPr lang="fr-FR" sz="1800" b="1" dirty="0" err="1" smtClean="0">
                <a:latin typeface="Times New Roman" panose="02020603050405020304" pitchFamily="18" charset="0"/>
                <a:cs typeface="Times New Roman" panose="02020603050405020304" pitchFamily="18" charset="0"/>
              </a:rPr>
              <a:t>phonetischen</a:t>
            </a:r>
            <a:r>
              <a:rPr lang="fr-FR" sz="1800" b="1" dirty="0" smtClean="0">
                <a:latin typeface="Times New Roman" panose="02020603050405020304" pitchFamily="18" charset="0"/>
                <a:cs typeface="Times New Roman" panose="02020603050405020304" pitchFamily="18" charset="0"/>
              </a:rPr>
              <a:t> und </a:t>
            </a:r>
            <a:r>
              <a:rPr lang="fr-FR" sz="1800" b="1" dirty="0" err="1" smtClean="0">
                <a:latin typeface="Times New Roman" panose="02020603050405020304" pitchFamily="18" charset="0"/>
                <a:cs typeface="Times New Roman" panose="02020603050405020304" pitchFamily="18" charset="0"/>
              </a:rPr>
              <a:t>phonologischen</a:t>
            </a:r>
            <a:r>
              <a:rPr lang="fr-FR" sz="1800" b="1" dirty="0" smtClean="0">
                <a:latin typeface="Times New Roman" panose="02020603050405020304" pitchFamily="18" charset="0"/>
                <a:cs typeface="Times New Roman" panose="02020603050405020304" pitchFamily="18" charset="0"/>
              </a:rPr>
              <a:t> des Wolof</a:t>
            </a:r>
          </a:p>
          <a:p>
            <a:pPr marL="0" indent="0" algn="just">
              <a:buNone/>
            </a:pPr>
            <a:endParaRPr lang="de-DE" sz="1800" dirty="0" smtClean="0">
              <a:latin typeface="Times New Roman" panose="02020603050405020304" pitchFamily="18" charset="0"/>
              <a:cs typeface="Times New Roman" panose="02020603050405020304" pitchFamily="18" charset="0"/>
            </a:endParaRPr>
          </a:p>
          <a:p>
            <a:pPr marL="0" indent="0" algn="just">
              <a:buNone/>
            </a:pPr>
            <a:r>
              <a:rPr lang="de-DE" sz="1800" dirty="0" smtClean="0">
                <a:latin typeface="Times New Roman" panose="02020603050405020304" pitchFamily="18" charset="0"/>
                <a:cs typeface="Times New Roman" panose="02020603050405020304" pitchFamily="18" charset="0"/>
              </a:rPr>
              <a:t>Pierre </a:t>
            </a:r>
            <a:r>
              <a:rPr lang="de-DE" sz="1800" dirty="0">
                <a:latin typeface="Times New Roman" panose="02020603050405020304" pitchFamily="18" charset="0"/>
                <a:cs typeface="Times New Roman" panose="02020603050405020304" pitchFamily="18" charset="0"/>
              </a:rPr>
              <a:t>Sambou (1991), Souleymane Faye (2012), Amadou Dialo (1984), Maurice Calvet (1965), Serge Sauvageot (1965), Pathé Diagne (1971), Pierre M. Sambou &amp; Cherif Mbodj (1990), Gaston Canu (</a:t>
            </a:r>
            <a:r>
              <a:rPr lang="de-DE" sz="1800" dirty="0" smtClean="0">
                <a:latin typeface="Times New Roman" panose="02020603050405020304" pitchFamily="18" charset="0"/>
                <a:cs typeface="Times New Roman" panose="02020603050405020304" pitchFamily="18" charset="0"/>
              </a:rPr>
              <a:t>1966)</a:t>
            </a:r>
          </a:p>
          <a:p>
            <a:pPr marL="0" indent="0" algn="just">
              <a:buNone/>
            </a:pPr>
            <a:endParaRPr lang="fr-FR"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fr-FR" sz="1800"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wenige</a:t>
            </a:r>
            <a:r>
              <a:rPr lang="fr-FR" sz="1800" b="1"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Literaturen</a:t>
            </a:r>
            <a:r>
              <a:rPr lang="fr-FR" sz="1800" b="1"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zur</a:t>
            </a:r>
            <a:r>
              <a:rPr lang="fr-FR" sz="1800" b="1" dirty="0" smtClean="0">
                <a:latin typeface="Times New Roman" panose="02020603050405020304" pitchFamily="18" charset="0"/>
                <a:cs typeface="Times New Roman" panose="02020603050405020304" pitchFamily="18" charset="0"/>
              </a:rPr>
              <a:t> Silbenstruktur des Wolof</a:t>
            </a:r>
          </a:p>
          <a:p>
            <a:pPr>
              <a:buFont typeface="Wingdings" panose="05000000000000000000" pitchFamily="2" charset="2"/>
              <a:buChar char="v"/>
            </a:pPr>
            <a:endParaRPr lang="fr-FR" sz="1800" dirty="0" smtClean="0">
              <a:latin typeface="Times New Roman" panose="02020603050405020304" pitchFamily="18" charset="0"/>
              <a:cs typeface="Times New Roman" panose="02020603050405020304" pitchFamily="18" charset="0"/>
            </a:endParaRPr>
          </a:p>
          <a:p>
            <a:pPr marL="0" indent="0" algn="just">
              <a:buNone/>
            </a:pPr>
            <a:r>
              <a:rPr lang="de-DE" sz="1800" dirty="0">
                <a:latin typeface="Times New Roman" panose="02020603050405020304" pitchFamily="18" charset="0"/>
                <a:cs typeface="Times New Roman" panose="02020603050405020304" pitchFamily="18" charset="0"/>
              </a:rPr>
              <a:t>Omar Ka (1993) hat die innere Struktur der Silbe des Wolof in seinem Buch </a:t>
            </a:r>
            <a:r>
              <a:rPr lang="de-DE" sz="1800" i="1" dirty="0">
                <a:latin typeface="Times New Roman" panose="02020603050405020304" pitchFamily="18" charset="0"/>
                <a:cs typeface="Times New Roman" panose="02020603050405020304" pitchFamily="18" charset="0"/>
              </a:rPr>
              <a:t>Wolof Phonolgy and Morphology</a:t>
            </a:r>
            <a:r>
              <a:rPr lang="de-DE" sz="1800" dirty="0">
                <a:latin typeface="Times New Roman" panose="02020603050405020304" pitchFamily="18" charset="0"/>
                <a:cs typeface="Times New Roman" panose="02020603050405020304" pitchFamily="18" charset="0"/>
              </a:rPr>
              <a:t> untersucht. Fallou Ngom (2003) hat neben Ka eine kurze einleitende Untersuchung der Silbenstruktur des Wolof in seinem Buch </a:t>
            </a:r>
            <a:r>
              <a:rPr lang="de-DE" sz="1800" i="1" dirty="0">
                <a:latin typeface="Times New Roman" panose="02020603050405020304" pitchFamily="18" charset="0"/>
                <a:cs typeface="Times New Roman" panose="02020603050405020304" pitchFamily="18" charset="0"/>
              </a:rPr>
              <a:t>Wolof</a:t>
            </a:r>
            <a:r>
              <a:rPr lang="de-DE" sz="1800" dirty="0">
                <a:latin typeface="Times New Roman" panose="02020603050405020304" pitchFamily="18" charset="0"/>
                <a:cs typeface="Times New Roman" panose="02020603050405020304" pitchFamily="18" charset="0"/>
              </a:rPr>
              <a:t> angeboten. Er fängt seine Untersuchung mit einer kurzen Einleitung zu den einzelnen Lauten des Wolof an, um die Verbindung zwischen einzelnen Lauten in der größeren Einheit Silbe zu analysieren. Mamour Dramé (2012) hat in seiner Dissertation mit dem Titel </a:t>
            </a:r>
            <a:r>
              <a:rPr lang="de-DE" sz="1800" i="1" dirty="0">
                <a:latin typeface="Times New Roman" panose="02020603050405020304" pitchFamily="18" charset="0"/>
                <a:cs typeface="Times New Roman" panose="02020603050405020304" pitchFamily="18" charset="0"/>
              </a:rPr>
              <a:t>Phonologie et morphosyntaxe comparées de trois dialectes Wolof </a:t>
            </a:r>
            <a:r>
              <a:rPr lang="de-DE" sz="1800" dirty="0">
                <a:latin typeface="Times New Roman" panose="02020603050405020304" pitchFamily="18" charset="0"/>
                <a:cs typeface="Times New Roman" panose="02020603050405020304" pitchFamily="18" charset="0"/>
              </a:rPr>
              <a:t>die möglichen Silbenkombinationen dreier senegalesischer Wolof-Varietäten analysiert </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2004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74638"/>
            <a:ext cx="6552728" cy="850106"/>
          </a:xfrm>
        </p:spPr>
        <p:txBody>
          <a:bodyPr>
            <a:normAutofit/>
          </a:bodyPr>
          <a:lstStyle/>
          <a:p>
            <a:r>
              <a:rPr lang="fr-FR" sz="2400" dirty="0" smtClean="0">
                <a:solidFill>
                  <a:schemeClr val="accent1"/>
                </a:solidFill>
                <a:latin typeface="Times New Roman" panose="02020603050405020304" pitchFamily="18" charset="0"/>
                <a:cs typeface="Times New Roman" panose="02020603050405020304" pitchFamily="18" charset="0"/>
              </a:rPr>
              <a:t> </a:t>
            </a:r>
            <a:r>
              <a:rPr lang="fr-FR" sz="2400" dirty="0" smtClean="0">
                <a:solidFill>
                  <a:schemeClr val="accent1"/>
                </a:solidFill>
                <a:latin typeface="Times New Roman" panose="02020603050405020304" pitchFamily="18" charset="0"/>
                <a:cs typeface="Times New Roman" panose="02020603050405020304" pitchFamily="18" charset="0"/>
              </a:rPr>
              <a:t>Forschungsstand</a:t>
            </a:r>
            <a:endParaRPr lang="fr-FR" sz="2400" dirty="0">
              <a:solidFill>
                <a:schemeClr val="accent1"/>
              </a:solidFill>
            </a:endParaRPr>
          </a:p>
        </p:txBody>
      </p:sp>
      <p:sp>
        <p:nvSpPr>
          <p:cNvPr id="3" name="Espace réservé du contenu 2"/>
          <p:cNvSpPr>
            <a:spLocks noGrp="1"/>
          </p:cNvSpPr>
          <p:nvPr>
            <p:ph idx="1"/>
          </p:nvPr>
        </p:nvSpPr>
        <p:spPr>
          <a:xfrm>
            <a:off x="0" y="1600200"/>
            <a:ext cx="9144000" cy="5257800"/>
          </a:xfrm>
        </p:spPr>
        <p:txBody>
          <a:bodyPr>
            <a:normAutofit/>
          </a:bodyPr>
          <a:lstStyle/>
          <a:p>
            <a:pPr algn="just">
              <a:buFont typeface="Wingdings" panose="05000000000000000000" pitchFamily="2" charset="2"/>
              <a:buChar char="v"/>
            </a:pPr>
            <a:r>
              <a:rPr lang="fr-FR" sz="1800" dirty="0" smtClean="0"/>
              <a:t> </a:t>
            </a:r>
            <a:r>
              <a:rPr lang="fr-FR" sz="1800" b="1" dirty="0" err="1" smtClean="0">
                <a:latin typeface="Times New Roman" panose="02020603050405020304" pitchFamily="18" charset="0"/>
                <a:cs typeface="Times New Roman" panose="02020603050405020304" pitchFamily="18" charset="0"/>
              </a:rPr>
              <a:t>Wenige</a:t>
            </a:r>
            <a:r>
              <a:rPr lang="fr-FR" sz="1800" b="1"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Literaturen</a:t>
            </a:r>
            <a:r>
              <a:rPr lang="fr-FR" sz="1800" b="1" dirty="0" smtClean="0">
                <a:latin typeface="Times New Roman" panose="02020603050405020304" pitchFamily="18" charset="0"/>
                <a:cs typeface="Times New Roman" panose="02020603050405020304" pitchFamily="18" charset="0"/>
              </a:rPr>
              <a:t>, die </a:t>
            </a:r>
            <a:r>
              <a:rPr lang="fr-FR" sz="1800" b="1" dirty="0" err="1" smtClean="0">
                <a:latin typeface="Times New Roman" panose="02020603050405020304" pitchFamily="18" charset="0"/>
                <a:cs typeface="Times New Roman" panose="02020603050405020304" pitchFamily="18" charset="0"/>
              </a:rPr>
              <a:t>die</a:t>
            </a:r>
            <a:r>
              <a:rPr lang="fr-FR" sz="1800" b="1"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beiden</a:t>
            </a:r>
            <a:r>
              <a:rPr lang="fr-FR" sz="1800" b="1" dirty="0" smtClean="0">
                <a:latin typeface="Times New Roman" panose="02020603050405020304" pitchFamily="18" charset="0"/>
                <a:cs typeface="Times New Roman" panose="02020603050405020304" pitchFamily="18" charset="0"/>
              </a:rPr>
              <a:t> Sprachen </a:t>
            </a:r>
            <a:r>
              <a:rPr lang="fr-FR" sz="1800" b="1" dirty="0" err="1" smtClean="0">
                <a:latin typeface="Times New Roman" panose="02020603050405020304" pitchFamily="18" charset="0"/>
                <a:cs typeface="Times New Roman" panose="02020603050405020304" pitchFamily="18" charset="0"/>
              </a:rPr>
              <a:t>auf</a:t>
            </a:r>
            <a:r>
              <a:rPr lang="fr-FR" sz="1800" b="1" dirty="0" smtClean="0">
                <a:latin typeface="Times New Roman" panose="02020603050405020304" pitchFamily="18" charset="0"/>
                <a:cs typeface="Times New Roman" panose="02020603050405020304" pitchFamily="18" charset="0"/>
              </a:rPr>
              <a:t> der </a:t>
            </a:r>
            <a:r>
              <a:rPr lang="fr-FR" sz="1800" b="1" dirty="0" err="1" smtClean="0">
                <a:latin typeface="Times New Roman" panose="02020603050405020304" pitchFamily="18" charset="0"/>
                <a:cs typeface="Times New Roman" panose="02020603050405020304" pitchFamily="18" charset="0"/>
              </a:rPr>
              <a:t>phonetisch</a:t>
            </a:r>
            <a:r>
              <a:rPr lang="fr-FR" sz="1800" b="1" dirty="0" smtClean="0">
                <a:latin typeface="Times New Roman" panose="02020603050405020304" pitchFamily="18" charset="0"/>
                <a:cs typeface="Times New Roman" panose="02020603050405020304" pitchFamily="18" charset="0"/>
              </a:rPr>
              <a:t>/</a:t>
            </a:r>
            <a:r>
              <a:rPr lang="fr-FR" sz="1800" b="1" dirty="0" err="1" smtClean="0">
                <a:latin typeface="Times New Roman" panose="02020603050405020304" pitchFamily="18" charset="0"/>
                <a:cs typeface="Times New Roman" panose="02020603050405020304" pitchFamily="18" charset="0"/>
              </a:rPr>
              <a:t>phonologischen</a:t>
            </a:r>
            <a:r>
              <a:rPr lang="fr-FR" sz="1800" b="1"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Ebene</a:t>
            </a:r>
            <a:r>
              <a:rPr lang="fr-FR" sz="1800" b="1"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vergleichen</a:t>
            </a:r>
            <a:endParaRPr lang="fr-FR" sz="1800" b="1" dirty="0" smtClean="0">
              <a:latin typeface="Times New Roman" panose="02020603050405020304" pitchFamily="18" charset="0"/>
              <a:cs typeface="Times New Roman" panose="02020603050405020304" pitchFamily="18" charset="0"/>
            </a:endParaRPr>
          </a:p>
          <a:p>
            <a:pPr marL="0" indent="0" algn="just">
              <a:buNone/>
            </a:pPr>
            <a:endParaRPr lang="de-DE" sz="1800" dirty="0" smtClean="0">
              <a:latin typeface="Times New Roman" panose="02020603050405020304" pitchFamily="18" charset="0"/>
              <a:cs typeface="Times New Roman" panose="02020603050405020304" pitchFamily="18" charset="0"/>
            </a:endParaRPr>
          </a:p>
          <a:p>
            <a:pPr marL="0" indent="0" algn="just">
              <a:buNone/>
            </a:pPr>
            <a:r>
              <a:rPr lang="de-DE" sz="1800" dirty="0" smtClean="0">
                <a:latin typeface="Times New Roman" panose="02020603050405020304" pitchFamily="18" charset="0"/>
                <a:cs typeface="Times New Roman" panose="02020603050405020304" pitchFamily="18" charset="0"/>
              </a:rPr>
              <a:t>* Die </a:t>
            </a:r>
            <a:r>
              <a:rPr lang="de-DE" sz="1800" dirty="0">
                <a:latin typeface="Times New Roman" panose="02020603050405020304" pitchFamily="18" charset="0"/>
                <a:cs typeface="Times New Roman" panose="02020603050405020304" pitchFamily="18" charset="0"/>
              </a:rPr>
              <a:t>einzige Arbeit allerdings, in der die Sprachen Wolof und Deutsch phonetisch und phonologisch kontrastiert werden, ist die 1999 veröffentlichte Dissertation mit dem Titel </a:t>
            </a:r>
            <a:r>
              <a:rPr lang="de-DE" sz="1800" i="1" dirty="0">
                <a:latin typeface="Times New Roman" panose="02020603050405020304" pitchFamily="18" charset="0"/>
                <a:cs typeface="Times New Roman" panose="02020603050405020304" pitchFamily="18" charset="0"/>
              </a:rPr>
              <a:t>Die Laute von Deutsch und Dakar-Wolof. Ein Beitrag zur kontrastiven Phonetik und Phonologie </a:t>
            </a:r>
            <a:r>
              <a:rPr lang="de-DE" sz="1800" dirty="0">
                <a:latin typeface="Times New Roman" panose="02020603050405020304" pitchFamily="18" charset="0"/>
                <a:cs typeface="Times New Roman" panose="02020603050405020304" pitchFamily="18" charset="0"/>
              </a:rPr>
              <a:t>von Dakha </a:t>
            </a:r>
            <a:r>
              <a:rPr lang="de-DE" sz="1800" dirty="0" smtClean="0">
                <a:latin typeface="Times New Roman" panose="02020603050405020304" pitchFamily="18" charset="0"/>
                <a:cs typeface="Times New Roman" panose="02020603050405020304" pitchFamily="18" charset="0"/>
              </a:rPr>
              <a:t>Deme</a:t>
            </a:r>
          </a:p>
          <a:p>
            <a:pPr marL="0" indent="0" algn="just">
              <a:buNone/>
            </a:pPr>
            <a:r>
              <a:rPr lang="de-DE" sz="1800" dirty="0" smtClean="0">
                <a:latin typeface="Times New Roman" panose="02020603050405020304" pitchFamily="18" charset="0"/>
                <a:cs typeface="Times New Roman" panose="02020603050405020304" pitchFamily="18" charset="0"/>
              </a:rPr>
              <a:t> </a:t>
            </a:r>
          </a:p>
          <a:p>
            <a:pPr marL="0" indent="0" algn="just">
              <a:buNone/>
            </a:pPr>
            <a:r>
              <a:rPr lang="de-DE" sz="1800" dirty="0" smtClean="0">
                <a:latin typeface="Times New Roman" panose="02020603050405020304" pitchFamily="18" charset="0"/>
                <a:cs typeface="Times New Roman" panose="02020603050405020304" pitchFamily="18" charset="0"/>
              </a:rPr>
              <a:t>* Saliou </a:t>
            </a:r>
            <a:r>
              <a:rPr lang="de-DE" sz="1800" dirty="0">
                <a:latin typeface="Times New Roman" panose="02020603050405020304" pitchFamily="18" charset="0"/>
                <a:cs typeface="Times New Roman" panose="02020603050405020304" pitchFamily="18" charset="0"/>
              </a:rPr>
              <a:t>Mbaye hat beide Sprachen in seiner Dissertation </a:t>
            </a:r>
            <a:r>
              <a:rPr lang="de-DE" sz="1800" i="1" dirty="0">
                <a:latin typeface="Times New Roman" panose="02020603050405020304" pitchFamily="18" charset="0"/>
                <a:cs typeface="Times New Roman" panose="02020603050405020304" pitchFamily="18" charset="0"/>
              </a:rPr>
              <a:t>Nebensatz und Verbstellung im Wolof und im Deutschen</a:t>
            </a:r>
            <a:r>
              <a:rPr lang="de-DE" sz="1800" dirty="0">
                <a:latin typeface="Times New Roman" panose="02020603050405020304" pitchFamily="18" charset="0"/>
                <a:cs typeface="Times New Roman" panose="02020603050405020304" pitchFamily="18" charset="0"/>
              </a:rPr>
              <a:t> (2012) auf der Satzbauebene kontrastiert und bestimmte Laute lediglich dem eigentlichen syntaktischen Thema untergeordnet miteinander verglichen. </a:t>
            </a:r>
            <a:endParaRPr lang="fr-FR" sz="1800" dirty="0">
              <a:latin typeface="Times New Roman" panose="02020603050405020304" pitchFamily="18" charset="0"/>
              <a:cs typeface="Times New Roman" panose="02020603050405020304" pitchFamily="18" charset="0"/>
            </a:endParaRPr>
          </a:p>
          <a:p>
            <a:pPr marL="0" indent="0">
              <a:buNone/>
            </a:pPr>
            <a:endParaRPr lang="fr-FR" sz="1800" dirty="0"/>
          </a:p>
        </p:txBody>
      </p:sp>
    </p:spTree>
    <p:extLst>
      <p:ext uri="{BB962C8B-B14F-4D97-AF65-F5344CB8AC3E}">
        <p14:creationId xmlns:p14="http://schemas.microsoft.com/office/powerpoint/2010/main" val="771703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0"/>
            <a:ext cx="9144000" cy="6858000"/>
          </a:xfrm>
          <a:solidFill>
            <a:schemeClr val="bg2"/>
          </a:solidFill>
        </p:spPr>
        <p:txBody>
          <a:bodyPr/>
          <a:lstStyle/>
          <a:p>
            <a:pPr marL="0" indent="0">
              <a:buNone/>
            </a:pPr>
            <a:endParaRPr lang="fr-FR" dirty="0" smtClean="0"/>
          </a:p>
          <a:p>
            <a:endParaRPr lang="fr-FR" dirty="0"/>
          </a:p>
          <a:p>
            <a:pPr marL="0" indent="0">
              <a:buNone/>
            </a:pPr>
            <a:r>
              <a:rPr lang="fr-FR" b="1" dirty="0" smtClean="0">
                <a:latin typeface="Times New Roman" panose="02020603050405020304" pitchFamily="18" charset="0"/>
                <a:cs typeface="Times New Roman" panose="02020603050405020304" pitchFamily="18" charset="0"/>
              </a:rPr>
              <a:t>	</a:t>
            </a:r>
          </a:p>
          <a:p>
            <a:pPr marL="0" indent="0">
              <a:buNone/>
            </a:pPr>
            <a:r>
              <a:rPr lang="fr-FR" b="1" dirty="0" smtClean="0">
                <a:latin typeface="Times New Roman" panose="02020603050405020304" pitchFamily="18" charset="0"/>
                <a:cs typeface="Times New Roman" panose="02020603050405020304" pitchFamily="18" charset="0"/>
              </a:rPr>
              <a:t>	</a:t>
            </a:r>
          </a:p>
          <a:p>
            <a:pPr marL="0" indent="0">
              <a:buNone/>
            </a:pPr>
            <a:r>
              <a:rPr lang="fr-FR" b="1" dirty="0">
                <a:latin typeface="Times New Roman" panose="02020603050405020304" pitchFamily="18" charset="0"/>
                <a:cs typeface="Times New Roman" panose="02020603050405020304" pitchFamily="18" charset="0"/>
              </a:rPr>
              <a:t>	</a:t>
            </a:r>
            <a:r>
              <a:rPr lang="fr-FR" b="1" dirty="0" smtClean="0">
                <a:latin typeface="Times New Roman" panose="02020603050405020304" pitchFamily="18" charset="0"/>
                <a:cs typeface="Times New Roman" panose="02020603050405020304" pitchFamily="18" charset="0"/>
              </a:rPr>
              <a:t>	</a:t>
            </a:r>
            <a:r>
              <a:rPr lang="fr-FR" dirty="0" smtClean="0">
                <a:solidFill>
                  <a:schemeClr val="accent1"/>
                </a:solidFill>
                <a:latin typeface="Times New Roman" panose="02020603050405020304" pitchFamily="18" charset="0"/>
                <a:cs typeface="Times New Roman" panose="02020603050405020304" pitchFamily="18" charset="0"/>
              </a:rPr>
              <a:t> </a:t>
            </a:r>
            <a:r>
              <a:rPr lang="fr-FR" b="1" dirty="0" smtClean="0">
                <a:solidFill>
                  <a:schemeClr val="accent1"/>
                </a:solidFill>
                <a:latin typeface="Times New Roman" panose="02020603050405020304" pitchFamily="18" charset="0"/>
                <a:cs typeface="Times New Roman" panose="02020603050405020304" pitchFamily="18" charset="0"/>
              </a:rPr>
              <a:t>Das Lautsystem beider Sprachen</a:t>
            </a:r>
          </a:p>
          <a:p>
            <a:pPr marL="0" indent="0">
              <a:buNone/>
            </a:pPr>
            <a:endParaRPr lang="fr-FR" dirty="0">
              <a:solidFill>
                <a:srgbClr val="C00000"/>
              </a:solidFill>
            </a:endParaRPr>
          </a:p>
        </p:txBody>
      </p:sp>
    </p:spTree>
    <p:extLst>
      <p:ext uri="{BB962C8B-B14F-4D97-AF65-F5344CB8AC3E}">
        <p14:creationId xmlns:p14="http://schemas.microsoft.com/office/powerpoint/2010/main" val="253485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fontScale="90000"/>
          </a:bodyPr>
          <a:lstStyle/>
          <a:p>
            <a:r>
              <a:rPr lang="fr-FR" sz="2700" dirty="0" err="1" smtClean="0">
                <a:solidFill>
                  <a:schemeClr val="accent4"/>
                </a:solidFill>
                <a:latin typeface="Times New Roman" panose="02020603050405020304" pitchFamily="18" charset="0"/>
                <a:cs typeface="Times New Roman" panose="02020603050405020304" pitchFamily="18" charset="0"/>
              </a:rPr>
              <a:t>phonetische</a:t>
            </a:r>
            <a:r>
              <a:rPr lang="fr-FR" sz="2700" dirty="0" smtClean="0">
                <a:solidFill>
                  <a:schemeClr val="accent4"/>
                </a:solidFill>
                <a:latin typeface="Times New Roman" panose="02020603050405020304" pitchFamily="18" charset="0"/>
                <a:cs typeface="Times New Roman" panose="02020603050405020304" pitchFamily="18" charset="0"/>
              </a:rPr>
              <a:t> </a:t>
            </a:r>
            <a:r>
              <a:rPr lang="fr-FR" sz="2700" dirty="0" err="1" smtClean="0">
                <a:solidFill>
                  <a:schemeClr val="accent4"/>
                </a:solidFill>
                <a:latin typeface="Times New Roman" panose="02020603050405020304" pitchFamily="18" charset="0"/>
                <a:cs typeface="Times New Roman" panose="02020603050405020304" pitchFamily="18" charset="0"/>
              </a:rPr>
              <a:t>Lautmerkmale</a:t>
            </a:r>
            <a:r>
              <a:rPr lang="fr-FR" dirty="0" smtClean="0">
                <a:latin typeface="Times New Roman" panose="02020603050405020304" pitchFamily="18" charset="0"/>
                <a:cs typeface="Times New Roman" panose="02020603050405020304" pitchFamily="18" charset="0"/>
              </a:rPr>
              <a:t/>
            </a:r>
            <a:br>
              <a:rPr lang="fr-FR" dirty="0" smtClean="0">
                <a:latin typeface="Times New Roman" panose="02020603050405020304" pitchFamily="18" charset="0"/>
                <a:cs typeface="Times New Roman" panose="02020603050405020304" pitchFamily="18" charset="0"/>
              </a:rPr>
            </a:br>
            <a:endParaRPr lang="fr-FR" dirty="0"/>
          </a:p>
        </p:txBody>
      </p:sp>
      <p:sp>
        <p:nvSpPr>
          <p:cNvPr id="3" name="Espace réservé du texte 2"/>
          <p:cNvSpPr>
            <a:spLocks noGrp="1"/>
          </p:cNvSpPr>
          <p:nvPr>
            <p:ph type="body" idx="1"/>
          </p:nvPr>
        </p:nvSpPr>
        <p:spPr/>
        <p:txBody>
          <a:bodyPr>
            <a:normAutofit/>
          </a:bodyPr>
          <a:lstStyle/>
          <a:p>
            <a:r>
              <a:rPr lang="fr-FR" sz="1400" b="0" dirty="0" smtClean="0">
                <a:solidFill>
                  <a:schemeClr val="accent1"/>
                </a:solidFill>
                <a:latin typeface="Times New Roman" panose="02020603050405020304" pitchFamily="18" charset="0"/>
                <a:cs typeface="Times New Roman" panose="02020603050405020304" pitchFamily="18" charset="0"/>
              </a:rPr>
              <a:t>Konsonanten des Wolof (Diouf 2020)</a:t>
            </a:r>
            <a:endParaRPr lang="fr-FR" sz="1400" b="0" dirty="0">
              <a:solidFill>
                <a:schemeClr val="accent1"/>
              </a:solidFill>
              <a:latin typeface="Times New Roman" panose="02020603050405020304" pitchFamily="18" charset="0"/>
              <a:cs typeface="Times New Roman" panose="02020603050405020304" pitchFamily="18" charset="0"/>
            </a:endParaRPr>
          </a:p>
        </p:txBody>
      </p:sp>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509113398"/>
              </p:ext>
            </p:extLst>
          </p:nvPr>
        </p:nvGraphicFramePr>
        <p:xfrm>
          <a:off x="2" y="2420888"/>
          <a:ext cx="4507729" cy="3744416"/>
        </p:xfrm>
        <a:graphic>
          <a:graphicData uri="http://schemas.openxmlformats.org/drawingml/2006/table">
            <a:tbl>
              <a:tblPr firstRow="1" firstCol="1" bandRow="1">
                <a:tableStyleId>{5C22544A-7EE6-4342-B048-85BDC9FD1C3A}</a:tableStyleId>
              </a:tblPr>
              <a:tblGrid>
                <a:gridCol w="1073618"/>
                <a:gridCol w="526155"/>
                <a:gridCol w="423984"/>
                <a:gridCol w="467693"/>
                <a:gridCol w="467693"/>
                <a:gridCol w="458405"/>
                <a:gridCol w="134615"/>
                <a:gridCol w="453488"/>
                <a:gridCol w="232848"/>
                <a:gridCol w="134615"/>
                <a:gridCol w="134615"/>
              </a:tblGrid>
              <a:tr h="378493">
                <a:tc rowSpan="7">
                  <a:txBody>
                    <a:bodyPr/>
                    <a:lstStyle/>
                    <a:p>
                      <a:pPr algn="just">
                        <a:lnSpc>
                          <a:spcPct val="150000"/>
                        </a:lnSpc>
                        <a:spcAft>
                          <a:spcPts val="0"/>
                        </a:spcAft>
                      </a:pPr>
                      <a:r>
                        <a:rPr lang="de-DE" sz="800" dirty="0">
                          <a:effectLst/>
                        </a:rPr>
                        <a:t> </a:t>
                      </a:r>
                      <a:endParaRPr lang="fr-FR" sz="800" dirty="0">
                        <a:effectLst/>
                      </a:endParaRPr>
                    </a:p>
                    <a:p>
                      <a:pPr algn="just">
                        <a:lnSpc>
                          <a:spcPct val="150000"/>
                        </a:lnSpc>
                        <a:spcAft>
                          <a:spcPts val="0"/>
                        </a:spcAft>
                      </a:pPr>
                      <a:r>
                        <a:rPr lang="de-DE" sz="800" dirty="0">
                          <a:effectLst/>
                        </a:rPr>
                        <a:t> </a:t>
                      </a:r>
                      <a:endParaRPr lang="fr-FR" sz="800" dirty="0">
                        <a:effectLst/>
                      </a:endParaRPr>
                    </a:p>
                    <a:p>
                      <a:pPr algn="just">
                        <a:lnSpc>
                          <a:spcPct val="150000"/>
                        </a:lnSpc>
                        <a:spcAft>
                          <a:spcPts val="0"/>
                        </a:spcAft>
                      </a:pPr>
                      <a:r>
                        <a:rPr lang="de-DE" sz="800" dirty="0">
                          <a:effectLst/>
                        </a:rPr>
                        <a:t> </a:t>
                      </a:r>
                      <a:endParaRPr lang="fr-FR" sz="800" dirty="0">
                        <a:effectLst/>
                      </a:endParaRPr>
                    </a:p>
                    <a:p>
                      <a:pPr algn="just">
                        <a:lnSpc>
                          <a:spcPct val="150000"/>
                        </a:lnSpc>
                        <a:spcAft>
                          <a:spcPts val="0"/>
                        </a:spcAft>
                      </a:pPr>
                      <a:r>
                        <a:rPr lang="de-DE" sz="800" dirty="0">
                          <a:effectLst/>
                        </a:rPr>
                        <a:t> </a:t>
                      </a:r>
                      <a:endParaRPr lang="fr-FR" sz="800" dirty="0">
                        <a:effectLst/>
                      </a:endParaRPr>
                    </a:p>
                    <a:p>
                      <a:pPr algn="just">
                        <a:lnSpc>
                          <a:spcPct val="150000"/>
                        </a:lnSpc>
                        <a:spcAft>
                          <a:spcPts val="0"/>
                        </a:spcAft>
                      </a:pPr>
                      <a:r>
                        <a:rPr lang="de-DE" sz="900" dirty="0">
                          <a:effectLst/>
                          <a:latin typeface="Times New Roman" panose="02020603050405020304" pitchFamily="18" charset="0"/>
                          <a:cs typeface="Times New Roman" panose="02020603050405020304" pitchFamily="18" charset="0"/>
                        </a:rPr>
                        <a:t>Artikulationsarten </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gridSpan="9">
                  <a:txBody>
                    <a:bodyPr/>
                    <a:lstStyle/>
                    <a:p>
                      <a:pPr algn="just">
                        <a:lnSpc>
                          <a:spcPct val="150000"/>
                        </a:lnSpc>
                        <a:spcAft>
                          <a:spcPts val="0"/>
                        </a:spcAft>
                      </a:pPr>
                      <a:r>
                        <a:rPr lang="de-DE" sz="1200" dirty="0">
                          <a:effectLst/>
                          <a:latin typeface="Times New Roman" panose="02020603050405020304" pitchFamily="18" charset="0"/>
                          <a:cs typeface="Times New Roman" panose="02020603050405020304" pitchFamily="18" charset="0"/>
                        </a:rPr>
                        <a:t>                                      Artikulationsorte</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just">
                        <a:spcAft>
                          <a:spcPts val="0"/>
                        </a:spcAft>
                      </a:pPr>
                      <a:r>
                        <a:rPr lang="fr-FR"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0" marR="0" marT="0" marB="0" anchor="ctr"/>
                </a:tc>
              </a:tr>
              <a:tr h="1176292">
                <a:tc vMerge="1">
                  <a:txBody>
                    <a:bodyPr/>
                    <a:lstStyle/>
                    <a:p>
                      <a:endParaRPr lang="fr-FR"/>
                    </a:p>
                  </a:txBody>
                  <a:tcPr/>
                </a:tc>
                <a:tc>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Stimme</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labial</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Dental</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gridSpan="2">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palatal</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hMerge="1">
                  <a:txBody>
                    <a:bodyPr/>
                    <a:lstStyle/>
                    <a:p>
                      <a:endParaRPr lang="fr-FR"/>
                    </a:p>
                  </a:txBody>
                  <a:tcPr/>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velar</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uvular</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gridSpan="2">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Glottal</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hMerge="1">
                  <a:txBody>
                    <a:bodyPr/>
                    <a:lstStyle/>
                    <a:p>
                      <a:endParaRPr lang="fr-FR"/>
                    </a:p>
                  </a:txBody>
                  <a:tcPr/>
                </a:tc>
              </a:tr>
              <a:tr h="329125">
                <a:tc vMerge="1">
                  <a:txBody>
                    <a:bodyPr/>
                    <a:lstStyle/>
                    <a:p>
                      <a:endParaRPr lang="fr-FR"/>
                    </a:p>
                  </a:txBody>
                  <a:tcPr/>
                </a:tc>
                <a:tc rowSpan="2">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Plosive</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-St.</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p</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t</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gridSpan="2">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hMerge="1">
                  <a:txBody>
                    <a:bodyPr/>
                    <a:lstStyle/>
                    <a:p>
                      <a:endParaRPr lang="fr-FR"/>
                    </a:p>
                  </a:txBody>
                  <a:tcPr/>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k</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rowSpan="5">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q</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rowSpan="5" gridSpan="2">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ʔ</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rowSpan="5" hMerge="1">
                  <a:txBody>
                    <a:bodyPr/>
                    <a:lstStyle/>
                    <a:p>
                      <a:endParaRPr lang="fr-FR"/>
                    </a:p>
                  </a:txBody>
                  <a:tcPr/>
                </a:tc>
              </a:tr>
              <a:tr h="329125">
                <a:tc vMerge="1">
                  <a:txBody>
                    <a:bodyPr/>
                    <a:lstStyle/>
                    <a:p>
                      <a:endParaRPr lang="fr-FR"/>
                    </a:p>
                  </a:txBody>
                  <a:tcPr/>
                </a:tc>
                <a:tc vMerge="1">
                  <a:txBody>
                    <a:bodyPr/>
                    <a:lstStyle/>
                    <a:p>
                      <a:endParaRPr lang="fr-FR"/>
                    </a:p>
                  </a:txBody>
                  <a:tcPr/>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+St.</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b</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t</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gridSpan="2">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hMerge="1">
                  <a:txBody>
                    <a:bodyPr/>
                    <a:lstStyle/>
                    <a:p>
                      <a:endParaRPr lang="fr-FR"/>
                    </a:p>
                  </a:txBody>
                  <a:tcPr/>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g</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vMerge="1">
                  <a:txBody>
                    <a:bodyPr/>
                    <a:lstStyle/>
                    <a:p>
                      <a:endParaRPr lang="fr-FR"/>
                    </a:p>
                  </a:txBody>
                  <a:tcPr/>
                </a:tc>
                <a:tc gridSpan="2" vMerge="1">
                  <a:txBody>
                    <a:bodyPr/>
                    <a:lstStyle/>
                    <a:p>
                      <a:endParaRPr lang="fr-FR"/>
                    </a:p>
                  </a:txBody>
                  <a:tcPr/>
                </a:tc>
                <a:tc hMerge="1" vMerge="1">
                  <a:txBody>
                    <a:bodyPr/>
                    <a:lstStyle/>
                    <a:p>
                      <a:endParaRPr lang="fr-FR"/>
                    </a:p>
                  </a:txBody>
                  <a:tcPr/>
                </a:tc>
              </a:tr>
              <a:tr h="329125">
                <a:tc vMerge="1">
                  <a:txBody>
                    <a:bodyPr/>
                    <a:lstStyle/>
                    <a:p>
                      <a:endParaRPr lang="fr-FR"/>
                    </a:p>
                  </a:txBody>
                  <a:tcPr/>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Nasale</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+St.</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m</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n</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gridSpan="2">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ñ</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hMerge="1">
                  <a:txBody>
                    <a:bodyPr/>
                    <a:lstStyle/>
                    <a:p>
                      <a:endParaRPr lang="fr-FR"/>
                    </a:p>
                  </a:txBody>
                  <a:tcPr/>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ŋ</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vMerge="1">
                  <a:txBody>
                    <a:bodyPr/>
                    <a:lstStyle/>
                    <a:p>
                      <a:endParaRPr lang="fr-FR"/>
                    </a:p>
                  </a:txBody>
                  <a:tcPr/>
                </a:tc>
                <a:tc gridSpan="2" vMerge="1">
                  <a:txBody>
                    <a:bodyPr/>
                    <a:lstStyle/>
                    <a:p>
                      <a:endParaRPr lang="fr-FR"/>
                    </a:p>
                  </a:txBody>
                  <a:tcPr/>
                </a:tc>
                <a:tc hMerge="1" vMerge="1">
                  <a:txBody>
                    <a:bodyPr/>
                    <a:lstStyle/>
                    <a:p>
                      <a:endParaRPr lang="fr-FR"/>
                    </a:p>
                  </a:txBody>
                  <a:tcPr/>
                </a:tc>
              </a:tr>
              <a:tr h="329125">
                <a:tc vMerge="1">
                  <a:txBody>
                    <a:bodyPr/>
                    <a:lstStyle/>
                    <a:p>
                      <a:endParaRPr lang="fr-FR"/>
                    </a:p>
                  </a:txBody>
                  <a:tcPr/>
                </a:tc>
                <a:tc rowSpan="2">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just">
                        <a:lnSpc>
                          <a:spcPct val="150000"/>
                        </a:lnSpc>
                        <a:spcAft>
                          <a:spcPts val="0"/>
                        </a:spcAft>
                      </a:pPr>
                      <a:r>
                        <a:rPr lang="de-DE" sz="1200">
                          <a:effectLst/>
                          <a:latin typeface="Times New Roman" panose="02020603050405020304" pitchFamily="18" charset="0"/>
                          <a:cs typeface="Times New Roman" panose="02020603050405020304" pitchFamily="18" charset="0"/>
                        </a:rPr>
                        <a:t>Frikative</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Med.</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f</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r</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gridSpan="2">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hMerge="1">
                  <a:txBody>
                    <a:bodyPr/>
                    <a:lstStyle/>
                    <a:p>
                      <a:endParaRPr lang="fr-FR"/>
                    </a:p>
                  </a:txBody>
                  <a:tcPr/>
                </a:tc>
                <a:tc>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vMerge="1">
                  <a:txBody>
                    <a:bodyPr/>
                    <a:lstStyle/>
                    <a:p>
                      <a:endParaRPr lang="fr-FR"/>
                    </a:p>
                  </a:txBody>
                  <a:tcPr/>
                </a:tc>
                <a:tc gridSpan="2" vMerge="1">
                  <a:txBody>
                    <a:bodyPr/>
                    <a:lstStyle/>
                    <a:p>
                      <a:endParaRPr lang="fr-FR"/>
                    </a:p>
                  </a:txBody>
                  <a:tcPr/>
                </a:tc>
                <a:tc hMerge="1" vMerge="1">
                  <a:txBody>
                    <a:bodyPr/>
                    <a:lstStyle/>
                    <a:p>
                      <a:endParaRPr lang="fr-FR"/>
                    </a:p>
                  </a:txBody>
                  <a:tcPr/>
                </a:tc>
              </a:tr>
              <a:tr h="544006">
                <a:tc vMerge="1">
                  <a:txBody>
                    <a:bodyPr/>
                    <a:lstStyle/>
                    <a:p>
                      <a:endParaRPr lang="fr-FR"/>
                    </a:p>
                  </a:txBody>
                  <a:tcPr/>
                </a:tc>
                <a:tc vMerge="1">
                  <a:txBody>
                    <a:bodyPr/>
                    <a:lstStyle/>
                    <a:p>
                      <a:endParaRPr lang="fr-FR"/>
                    </a:p>
                  </a:txBody>
                  <a:tcPr/>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Lat.</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gridSpan="2">
                  <a:txBody>
                    <a:bodyPr/>
                    <a:lstStyle/>
                    <a:p>
                      <a:pPr algn="ctr">
                        <a:lnSpc>
                          <a:spcPct val="150000"/>
                        </a:lnSpc>
                        <a:spcAft>
                          <a:spcPts val="0"/>
                        </a:spcAft>
                      </a:pPr>
                      <a:r>
                        <a:rPr lang="de-DE" sz="1200">
                          <a:effectLst/>
                          <a:latin typeface="Times New Roman" panose="02020603050405020304" pitchFamily="18" charset="0"/>
                          <a:cs typeface="Times New Roman" panose="02020603050405020304" pitchFamily="18" charset="0"/>
                        </a:rPr>
                        <a:t>l</a:t>
                      </a:r>
                      <a:endParaRPr lang="fr-FR" sz="1200">
                        <a:effectLst/>
                        <a:latin typeface="Times New Roman" panose="02020603050405020304" pitchFamily="18" charset="0"/>
                        <a:ea typeface="Calibri"/>
                        <a:cs typeface="Times New Roman" panose="02020603050405020304" pitchFamily="18" charset="0"/>
                      </a:endParaRPr>
                    </a:p>
                  </a:txBody>
                  <a:tcPr marL="52888" marR="52888" marT="0" marB="0"/>
                </a:tc>
                <a:tc hMerge="1">
                  <a:txBody>
                    <a:bodyPr/>
                    <a:lstStyle/>
                    <a:p>
                      <a:endParaRPr lang="fr-FR"/>
                    </a:p>
                  </a:txBody>
                  <a:tcPr/>
                </a:tc>
                <a:tc>
                  <a:txBody>
                    <a:bodyPr/>
                    <a:lstStyle/>
                    <a:p>
                      <a:pPr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52888" marR="52888" marT="0" marB="0"/>
                </a:tc>
                <a:tc vMerge="1">
                  <a:txBody>
                    <a:bodyPr/>
                    <a:lstStyle/>
                    <a:p>
                      <a:endParaRPr lang="fr-FR"/>
                    </a:p>
                  </a:txBody>
                  <a:tcPr/>
                </a:tc>
                <a:tc gridSpan="2" vMerge="1">
                  <a:txBody>
                    <a:bodyPr/>
                    <a:lstStyle/>
                    <a:p>
                      <a:endParaRPr lang="fr-FR"/>
                    </a:p>
                  </a:txBody>
                  <a:tcPr/>
                </a:tc>
                <a:tc hMerge="1" vMerge="1">
                  <a:txBody>
                    <a:bodyPr/>
                    <a:lstStyle/>
                    <a:p>
                      <a:endParaRPr lang="fr-FR"/>
                    </a:p>
                  </a:txBody>
                  <a:tcPr/>
                </a:tc>
              </a:tr>
              <a:tr h="329125">
                <a:tc gridSpan="3">
                  <a:txBody>
                    <a:bodyPr/>
                    <a:lstStyle/>
                    <a:p>
                      <a:pPr marL="68580" algn="ctr">
                        <a:lnSpc>
                          <a:spcPct val="150000"/>
                        </a:lnSpc>
                        <a:spcAft>
                          <a:spcPts val="800"/>
                        </a:spcAft>
                      </a:pPr>
                      <a:r>
                        <a:rPr lang="de-DE" sz="1200">
                          <a:effectLst/>
                          <a:latin typeface="Times New Roman" panose="02020603050405020304" pitchFamily="18" charset="0"/>
                          <a:cs typeface="Times New Roman" panose="02020603050405020304" pitchFamily="18" charset="0"/>
                        </a:rPr>
                        <a:t>halb-Konsonanten</a:t>
                      </a:r>
                      <a:endParaRPr lang="fr-FR" sz="1200">
                        <a:effectLst/>
                        <a:latin typeface="Times New Roman" panose="02020603050405020304" pitchFamily="18" charset="0"/>
                        <a:ea typeface="Calibri"/>
                        <a:cs typeface="Times New Roman" panose="02020603050405020304" pitchFamily="18" charset="0"/>
                      </a:endParaRPr>
                    </a:p>
                  </a:txBody>
                  <a:tcPr marL="34279" marR="34279" marT="0" marB="0"/>
                </a:tc>
                <a:tc hMerge="1">
                  <a:txBody>
                    <a:bodyPr/>
                    <a:lstStyle/>
                    <a:p>
                      <a:endParaRPr lang="fr-FR"/>
                    </a:p>
                  </a:txBody>
                  <a:tcPr/>
                </a:tc>
                <a:tc hMerge="1">
                  <a:txBody>
                    <a:bodyPr/>
                    <a:lstStyle/>
                    <a:p>
                      <a:endParaRPr lang="fr-FR"/>
                    </a:p>
                  </a:txBody>
                  <a:tcPr/>
                </a:tc>
                <a:tc>
                  <a:txBody>
                    <a:bodyPr/>
                    <a:lstStyle/>
                    <a:p>
                      <a:pPr marL="68580"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w</a:t>
                      </a:r>
                      <a:endParaRPr lang="fr-FR" sz="1200" dirty="0">
                        <a:effectLst/>
                        <a:latin typeface="Times New Roman" panose="02020603050405020304" pitchFamily="18" charset="0"/>
                        <a:ea typeface="Calibri"/>
                        <a:cs typeface="Times New Roman" panose="02020603050405020304" pitchFamily="18" charset="0"/>
                      </a:endParaRPr>
                    </a:p>
                  </a:txBody>
                  <a:tcPr marL="34279" marR="34279" marT="0" marB="0"/>
                </a:tc>
                <a:tc>
                  <a:txBody>
                    <a:bodyPr/>
                    <a:lstStyle/>
                    <a:p>
                      <a:pPr marL="68580"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4279" marR="34279" marT="0" marB="0"/>
                </a:tc>
                <a:tc>
                  <a:txBody>
                    <a:bodyPr/>
                    <a:lstStyle/>
                    <a:p>
                      <a:pPr marL="68580" algn="ctr">
                        <a:lnSpc>
                          <a:spcPct val="150000"/>
                        </a:lnSpc>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4279" marR="34279" marT="0" marB="0"/>
                </a:tc>
                <a:tc gridSpan="2">
                  <a:txBody>
                    <a:bodyPr/>
                    <a:lstStyle/>
                    <a:p>
                      <a:pPr marL="68580" algn="ctr">
                        <a:lnSpc>
                          <a:spcPct val="150000"/>
                        </a:lnSpc>
                        <a:spcAft>
                          <a:spcPts val="0"/>
                        </a:spcAft>
                      </a:pPr>
                      <a:r>
                        <a:rPr lang="de-DE" sz="1200">
                          <a:effectLst/>
                          <a:latin typeface="Times New Roman" panose="02020603050405020304" pitchFamily="18" charset="0"/>
                          <a:cs typeface="Times New Roman" panose="02020603050405020304" pitchFamily="18" charset="0"/>
                        </a:rPr>
                        <a:t>j</a:t>
                      </a:r>
                      <a:endParaRPr lang="fr-FR" sz="1200">
                        <a:effectLst/>
                        <a:latin typeface="Times New Roman" panose="02020603050405020304" pitchFamily="18" charset="0"/>
                        <a:ea typeface="Calibri"/>
                        <a:cs typeface="Times New Roman" panose="02020603050405020304" pitchFamily="18" charset="0"/>
                      </a:endParaRPr>
                    </a:p>
                  </a:txBody>
                  <a:tcPr marL="34279" marR="34279" marT="0" marB="0"/>
                </a:tc>
                <a:tc hMerge="1">
                  <a:txBody>
                    <a:bodyPr/>
                    <a:lstStyle/>
                    <a:p>
                      <a:endParaRPr lang="fr-FR"/>
                    </a:p>
                  </a:txBody>
                  <a:tcPr/>
                </a:tc>
                <a:tc gridSpan="3">
                  <a:txBody>
                    <a:bodyPr/>
                    <a:lstStyle/>
                    <a:p>
                      <a:pPr marL="68580" algn="ctr">
                        <a:lnSpc>
                          <a:spcPct val="150000"/>
                        </a:lnSpc>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34279" marR="34279" marT="0" marB="0"/>
                </a:tc>
                <a:tc hMerge="1">
                  <a:txBody>
                    <a:bodyPr/>
                    <a:lstStyle/>
                    <a:p>
                      <a:endParaRPr lang="fr-FR"/>
                    </a:p>
                  </a:txBody>
                  <a:tcPr/>
                </a:tc>
                <a:tc hMerge="1">
                  <a:txBody>
                    <a:bodyPr/>
                    <a:lstStyle/>
                    <a:p>
                      <a:endParaRPr lang="fr-FR"/>
                    </a:p>
                  </a:txBody>
                  <a:tcPr/>
                </a:tc>
              </a:tr>
            </a:tbl>
          </a:graphicData>
        </a:graphic>
      </p:graphicFrame>
      <p:sp>
        <p:nvSpPr>
          <p:cNvPr id="5" name="Espace réservé du texte 4"/>
          <p:cNvSpPr>
            <a:spLocks noGrp="1"/>
          </p:cNvSpPr>
          <p:nvPr>
            <p:ph type="body" sz="quarter" idx="3"/>
          </p:nvPr>
        </p:nvSpPr>
        <p:spPr/>
        <p:txBody>
          <a:bodyPr>
            <a:normAutofit/>
          </a:bodyPr>
          <a:lstStyle/>
          <a:p>
            <a:r>
              <a:rPr lang="fr-FR" sz="1400" dirty="0" smtClean="0">
                <a:solidFill>
                  <a:schemeClr val="accent2"/>
                </a:solidFill>
              </a:rPr>
              <a:t>Konsonanten des Deutschen (ebd.)</a:t>
            </a:r>
            <a:endParaRPr lang="fr-FR" sz="1400" dirty="0">
              <a:solidFill>
                <a:schemeClr val="accent2"/>
              </a:solidFill>
            </a:endParaRPr>
          </a:p>
        </p:txBody>
      </p:sp>
      <p:graphicFrame>
        <p:nvGraphicFramePr>
          <p:cNvPr id="8" name="Espace réservé du contenu 7"/>
          <p:cNvGraphicFramePr>
            <a:graphicFrameLocks noGrp="1"/>
          </p:cNvGraphicFramePr>
          <p:nvPr>
            <p:ph sz="quarter" idx="4"/>
            <p:extLst>
              <p:ext uri="{D42A27DB-BD31-4B8C-83A1-F6EECF244321}">
                <p14:modId xmlns:p14="http://schemas.microsoft.com/office/powerpoint/2010/main" val="3590182097"/>
              </p:ext>
            </p:extLst>
          </p:nvPr>
        </p:nvGraphicFramePr>
        <p:xfrm>
          <a:off x="4645025" y="2420888"/>
          <a:ext cx="4498977" cy="3751911"/>
        </p:xfrm>
        <a:graphic>
          <a:graphicData uri="http://schemas.openxmlformats.org/drawingml/2006/table">
            <a:tbl>
              <a:tblPr firstRow="1" firstCol="1" bandRow="1">
                <a:tableStyleId>{21E4AEA4-8DFA-4A89-87EB-49C32662AFE0}</a:tableStyleId>
              </a:tblPr>
              <a:tblGrid>
                <a:gridCol w="492169"/>
                <a:gridCol w="422213"/>
                <a:gridCol w="492169"/>
                <a:gridCol w="492169"/>
                <a:gridCol w="633072"/>
                <a:gridCol w="492169"/>
                <a:gridCol w="351761"/>
                <a:gridCol w="422213"/>
                <a:gridCol w="351266"/>
                <a:gridCol w="349776"/>
              </a:tblGrid>
              <a:tr h="277191">
                <a:tc rowSpan="9">
                  <a:txBody>
                    <a:bodyPr/>
                    <a:lstStyle/>
                    <a:p>
                      <a:pPr marL="71755" marR="71755" algn="ctr">
                        <a:spcAft>
                          <a:spcPts val="0"/>
                        </a:spcAft>
                      </a:pPr>
                      <a:r>
                        <a:rPr lang="de-DE" sz="1000" dirty="0">
                          <a:effectLst/>
                          <a:latin typeface="Times New Roman" panose="02020603050405020304" pitchFamily="18" charset="0"/>
                          <a:cs typeface="Times New Roman" panose="02020603050405020304" pitchFamily="18" charset="0"/>
                        </a:rPr>
                        <a:t>Artikulationsarten</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 </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 </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 </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 </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 </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 </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 </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 </a:t>
                      </a:r>
                      <a:endParaRPr lang="fr-FR" sz="800" dirty="0">
                        <a:effectLst/>
                        <a:latin typeface="Times New Roman" panose="02020603050405020304" pitchFamily="18" charset="0"/>
                        <a:cs typeface="Times New Roman" panose="02020603050405020304" pitchFamily="18" charset="0"/>
                      </a:endParaRPr>
                    </a:p>
                    <a:p>
                      <a:pPr marL="71755" marR="71755" algn="just">
                        <a:spcAft>
                          <a:spcPts val="0"/>
                        </a:spcAft>
                      </a:pPr>
                      <a:r>
                        <a:rPr lang="de-DE" sz="700" dirty="0">
                          <a:effectLst/>
                          <a:latin typeface="Times New Roman" panose="02020603050405020304" pitchFamily="18" charset="0"/>
                          <a:cs typeface="Times New Roman" panose="02020603050405020304" pitchFamily="18" charset="0"/>
                        </a:rPr>
                        <a:t>Artikulationsarten</a:t>
                      </a:r>
                      <a:endParaRPr lang="fr-FR" sz="800" dirty="0">
                        <a:effectLst/>
                        <a:latin typeface="Times New Roman" panose="02020603050405020304" pitchFamily="18" charset="0"/>
                        <a:ea typeface="Calibri"/>
                        <a:cs typeface="Times New Roman" panose="02020603050405020304" pitchFamily="18" charset="0"/>
                      </a:endParaRPr>
                    </a:p>
                  </a:txBody>
                  <a:tcPr marL="48909" marR="48909" marT="0" marB="0" vert="vert270"/>
                </a:tc>
                <a:tc gridSpan="8">
                  <a:txBody>
                    <a:bodyPr/>
                    <a:lstStyle/>
                    <a:p>
                      <a:pPr marL="392430" algn="ctr">
                        <a:spcAft>
                          <a:spcPts val="0"/>
                        </a:spcAft>
                      </a:pPr>
                      <a:r>
                        <a:rPr lang="de-DE" sz="1100" dirty="0">
                          <a:effectLst/>
                          <a:latin typeface="Times New Roman" panose="02020603050405020304" pitchFamily="18" charset="0"/>
                          <a:cs typeface="Times New Roman" panose="02020603050405020304" pitchFamily="18" charset="0"/>
                        </a:rPr>
                        <a:t>Artikulationsorte</a:t>
                      </a:r>
                      <a:endParaRPr lang="fr-FR" sz="800" dirty="0">
                        <a:effectLst/>
                        <a:latin typeface="Times New Roman" panose="02020603050405020304" pitchFamily="18" charset="0"/>
                        <a:ea typeface="Calibri"/>
                        <a:cs typeface="Times New Roman" panose="02020603050405020304" pitchFamily="18" charset="0"/>
                      </a:endParaRPr>
                    </a:p>
                  </a:txBody>
                  <a:tcPr marL="48909" marR="48909"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just">
                        <a:spcAft>
                          <a:spcPts val="0"/>
                        </a:spcAft>
                      </a:pPr>
                      <a:r>
                        <a:rPr lang="fr-FR" sz="800">
                          <a:effectLst/>
                        </a:rPr>
                        <a:t> </a:t>
                      </a:r>
                      <a:endParaRPr lang="fr-FR" sz="800">
                        <a:effectLst/>
                        <a:latin typeface="Calibri"/>
                        <a:ea typeface="Calibri"/>
                        <a:cs typeface="Times New Roman"/>
                      </a:endParaRPr>
                    </a:p>
                  </a:txBody>
                  <a:tcPr marL="0" marR="0" marT="0" marB="0" anchor="ctr"/>
                </a:tc>
              </a:tr>
              <a:tr h="642763">
                <a:tc vMerge="1">
                  <a:txBody>
                    <a:bodyPr/>
                    <a:lstStyle/>
                    <a:p>
                      <a:endParaRPr lang="fr-FR"/>
                    </a:p>
                  </a:txBody>
                  <a:tcPr/>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Stimme</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bi-</a:t>
                      </a:r>
                      <a:endParaRPr lang="fr-FR" sz="1200" dirty="0">
                        <a:effectLst/>
                        <a:latin typeface="Times New Roman" panose="02020603050405020304" pitchFamily="18" charset="0"/>
                        <a:cs typeface="Times New Roman" panose="02020603050405020304" pitchFamily="18" charset="0"/>
                      </a:endParaRPr>
                    </a:p>
                    <a:p>
                      <a:pPr algn="ctr">
                        <a:spcAft>
                          <a:spcPts val="0"/>
                        </a:spcAft>
                      </a:pPr>
                      <a:r>
                        <a:rPr lang="de-DE" sz="1200" dirty="0">
                          <a:effectLst/>
                          <a:latin typeface="Times New Roman" panose="02020603050405020304" pitchFamily="18" charset="0"/>
                          <a:cs typeface="Times New Roman" panose="02020603050405020304" pitchFamily="18" charset="0"/>
                        </a:rPr>
                        <a:t>labial</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Labio-</a:t>
                      </a:r>
                      <a:endParaRPr lang="fr-FR" sz="1200">
                        <a:effectLst/>
                        <a:latin typeface="Times New Roman" panose="02020603050405020304" pitchFamily="18" charset="0"/>
                        <a:cs typeface="Times New Roman" panose="02020603050405020304" pitchFamily="18" charset="0"/>
                      </a:endParaRPr>
                    </a:p>
                    <a:p>
                      <a:pPr algn="ctr">
                        <a:spcAft>
                          <a:spcPts val="0"/>
                        </a:spcAft>
                      </a:pPr>
                      <a:r>
                        <a:rPr lang="de-DE" sz="1200">
                          <a:effectLst/>
                          <a:latin typeface="Times New Roman" panose="02020603050405020304" pitchFamily="18" charset="0"/>
                          <a:cs typeface="Times New Roman" panose="02020603050405020304" pitchFamily="18" charset="0"/>
                        </a:rPr>
                        <a:t>dental</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alveo-dental</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palato-alveolar</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velar</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uvular</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glott-al</a:t>
                      </a:r>
                      <a:endParaRPr lang="fr-FR" sz="1200">
                        <a:effectLst/>
                        <a:latin typeface="Times New Roman" panose="02020603050405020304" pitchFamily="18" charset="0"/>
                        <a:cs typeface="Times New Roman" panose="02020603050405020304" pitchFamily="18" charset="0"/>
                      </a:endParaRPr>
                    </a:p>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r>
              <a:tr h="366242">
                <a:tc vMerge="1">
                  <a:txBody>
                    <a:bodyPr/>
                    <a:lstStyle/>
                    <a:p>
                      <a:endParaRPr lang="fr-FR"/>
                    </a:p>
                  </a:txBody>
                  <a:tcPr/>
                </a:tc>
                <a:tc rowSpan="2">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spcAft>
                          <a:spcPts val="0"/>
                        </a:spcAft>
                      </a:pPr>
                      <a:r>
                        <a:rPr lang="de-DE" sz="1200">
                          <a:effectLst/>
                          <a:latin typeface="Times New Roman" panose="02020603050405020304" pitchFamily="18" charset="0"/>
                          <a:cs typeface="Times New Roman" panose="02020603050405020304" pitchFamily="18" charset="0"/>
                        </a:rPr>
                        <a:t>Plosive</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-St.</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p</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t</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ʃ</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k</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rowSpan="2">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cs typeface="Times New Roman" panose="02020603050405020304" pitchFamily="18" charset="0"/>
                      </a:endParaRPr>
                    </a:p>
                    <a:p>
                      <a:pPr algn="ctr">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cs typeface="Times New Roman" panose="02020603050405020304" pitchFamily="18" charset="0"/>
                      </a:endParaRPr>
                    </a:p>
                    <a:p>
                      <a:pPr algn="ctr">
                        <a:spcAft>
                          <a:spcPts val="0"/>
                        </a:spcAft>
                      </a:pPr>
                      <a:r>
                        <a:rPr lang="de-DE" sz="1200" dirty="0">
                          <a:effectLst/>
                          <a:latin typeface="Times New Roman" panose="02020603050405020304" pitchFamily="18" charset="0"/>
                          <a:cs typeface="Times New Roman" panose="02020603050405020304" pitchFamily="18" charset="0"/>
                        </a:rPr>
                        <a:t>ʔ</a:t>
                      </a:r>
                      <a:endParaRPr lang="fr-FR" sz="1200" dirty="0">
                        <a:effectLst/>
                        <a:latin typeface="Times New Roman" panose="02020603050405020304" pitchFamily="18" charset="0"/>
                        <a:cs typeface="Times New Roman" panose="02020603050405020304" pitchFamily="18" charset="0"/>
                      </a:endParaRPr>
                    </a:p>
                    <a:p>
                      <a:pPr algn="ctr">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r>
              <a:tr h="276521">
                <a:tc vMerge="1">
                  <a:txBody>
                    <a:bodyPr/>
                    <a:lstStyle/>
                    <a:p>
                      <a:endParaRPr lang="fr-FR"/>
                    </a:p>
                  </a:txBody>
                  <a:tcPr/>
                </a:tc>
                <a:tc vMerge="1">
                  <a:txBody>
                    <a:bodyPr/>
                    <a:lstStyle/>
                    <a:p>
                      <a:endParaRPr lang="fr-FR"/>
                    </a:p>
                  </a:txBody>
                  <a:tcPr/>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+St.</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b</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d</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ʒ</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g</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vMerge="1">
                  <a:txBody>
                    <a:bodyPr/>
                    <a:lstStyle/>
                    <a:p>
                      <a:endParaRPr lang="fr-FR"/>
                    </a:p>
                  </a:txBody>
                  <a:tcPr/>
                </a:tc>
              </a:tr>
              <a:tr h="293261">
                <a:tc vMerge="1">
                  <a:txBody>
                    <a:bodyPr/>
                    <a:lstStyle/>
                    <a:p>
                      <a:endParaRPr lang="fr-FR"/>
                    </a:p>
                  </a:txBody>
                  <a:tcPr/>
                </a:tc>
                <a:tc rowSpan="2">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spcAft>
                          <a:spcPts val="0"/>
                        </a:spcAft>
                      </a:pPr>
                      <a:r>
                        <a:rPr lang="de-DE" sz="1200">
                          <a:effectLst/>
                          <a:latin typeface="Times New Roman" panose="02020603050405020304" pitchFamily="18" charset="0"/>
                          <a:cs typeface="Times New Roman" panose="02020603050405020304" pitchFamily="18" charset="0"/>
                        </a:rPr>
                        <a:t>Frikative</a:t>
                      </a:r>
                      <a:endParaRPr lang="fr-FR" sz="1200">
                        <a:effectLst/>
                        <a:latin typeface="Times New Roman" panose="02020603050405020304" pitchFamily="18" charset="0"/>
                        <a:cs typeface="Times New Roman" panose="02020603050405020304" pitchFamily="18" charset="0"/>
                      </a:endParaRPr>
                    </a:p>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-St.</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f</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s</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x</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rowSpan="5">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cs typeface="Times New Roman" panose="02020603050405020304" pitchFamily="18" charset="0"/>
                      </a:endParaRPr>
                    </a:p>
                    <a:p>
                      <a:pPr algn="ctr">
                        <a:spcAft>
                          <a:spcPts val="0"/>
                        </a:spcAft>
                      </a:pPr>
                      <a:r>
                        <a:rPr lang="de-DE" sz="1200">
                          <a:effectLst/>
                          <a:latin typeface="Times New Roman" panose="02020603050405020304" pitchFamily="18" charset="0"/>
                          <a:cs typeface="Times New Roman" panose="02020603050405020304" pitchFamily="18" charset="0"/>
                        </a:rPr>
                        <a:t>h</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r>
              <a:tr h="349503">
                <a:tc vMerge="1">
                  <a:txBody>
                    <a:bodyPr/>
                    <a:lstStyle/>
                    <a:p>
                      <a:endParaRPr lang="fr-FR"/>
                    </a:p>
                  </a:txBody>
                  <a:tcPr/>
                </a:tc>
                <a:tc vMerge="1">
                  <a:txBody>
                    <a:bodyPr/>
                    <a:lstStyle/>
                    <a:p>
                      <a:endParaRPr lang="fr-FR"/>
                    </a:p>
                  </a:txBody>
                  <a:tcPr/>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+St.</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v</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z</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ʁ</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48909" marR="48909" marT="0" marB="0"/>
                </a:tc>
                <a:tc vMerge="1">
                  <a:txBody>
                    <a:bodyPr/>
                    <a:lstStyle/>
                    <a:p>
                      <a:endParaRPr lang="fr-FR"/>
                    </a:p>
                  </a:txBody>
                  <a:tcPr/>
                </a:tc>
              </a:tr>
              <a:tr h="312678">
                <a:tc vMerge="1">
                  <a:txBody>
                    <a:bodyPr/>
                    <a:lstStyle/>
                    <a:p>
                      <a:endParaRPr lang="fr-FR"/>
                    </a:p>
                  </a:txBody>
                  <a:tcPr/>
                </a:tc>
                <a:tc>
                  <a:txBody>
                    <a:bodyPr/>
                    <a:lstStyle/>
                    <a:p>
                      <a:pPr marL="68580" algn="ctr">
                        <a:spcAft>
                          <a:spcPts val="0"/>
                        </a:spcAft>
                      </a:pPr>
                      <a:r>
                        <a:rPr lang="de-DE" sz="1200">
                          <a:effectLst/>
                          <a:latin typeface="Times New Roman" panose="02020603050405020304" pitchFamily="18" charset="0"/>
                          <a:cs typeface="Times New Roman" panose="02020603050405020304" pitchFamily="18" charset="0"/>
                        </a:rPr>
                        <a:t>Nasale</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+St.</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m</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marL="68580"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n</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marL="68580" algn="ctr">
                        <a:spcAft>
                          <a:spcPts val="0"/>
                        </a:spcAft>
                      </a:pPr>
                      <a:r>
                        <a:rPr lang="de-DE" sz="1200"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ŋ</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marL="68580"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vMerge="1">
                  <a:txBody>
                    <a:bodyPr/>
                    <a:lstStyle/>
                    <a:p>
                      <a:endParaRPr lang="fr-FR"/>
                    </a:p>
                  </a:txBody>
                  <a:tcPr/>
                </a:tc>
              </a:tr>
              <a:tr h="184794">
                <a:tc vMerge="1">
                  <a:txBody>
                    <a:bodyPr/>
                    <a:lstStyle/>
                    <a:p>
                      <a:endParaRPr lang="fr-FR"/>
                    </a:p>
                  </a:txBody>
                  <a:tcPr/>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Laterale</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l</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vMerge="1">
                  <a:txBody>
                    <a:bodyPr/>
                    <a:lstStyle/>
                    <a:p>
                      <a:endParaRPr lang="fr-FR"/>
                    </a:p>
                  </a:txBody>
                  <a:tcPr/>
                </a:tc>
              </a:tr>
              <a:tr h="321382">
                <a:tc vMerge="1">
                  <a:txBody>
                    <a:bodyPr/>
                    <a:lstStyle/>
                    <a:p>
                      <a:endParaRPr lang="fr-FR"/>
                    </a:p>
                  </a:txBody>
                  <a:tcPr/>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Vibranten</a:t>
                      </a:r>
                      <a:endParaRPr lang="fr-FR" sz="1200" dirty="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dirty="0">
                          <a:effectLst/>
                          <a:latin typeface="Times New Roman" panose="02020603050405020304" pitchFamily="18" charset="0"/>
                          <a:cs typeface="Times New Roman" panose="02020603050405020304" pitchFamily="18" charset="0"/>
                        </a:rPr>
                        <a:t> </a:t>
                      </a:r>
                      <a:endParaRPr lang="fr-FR" sz="1200" dirty="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r</a:t>
                      </a:r>
                      <a:endParaRPr lang="fr-FR" sz="1200" dirty="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u="none" strike="noStrike">
                          <a:effectLst/>
                          <a:latin typeface="Times New Roman" panose="02020603050405020304" pitchFamily="18" charset="0"/>
                          <a:cs typeface="Times New Roman" panose="02020603050405020304" pitchFamily="18" charset="0"/>
                        </a:rPr>
                        <a:t> </a:t>
                      </a:r>
                      <a:endParaRPr lang="fr-FR" sz="1200">
                        <a:effectLst/>
                        <a:latin typeface="Times New Roman" panose="02020603050405020304" pitchFamily="18" charset="0"/>
                        <a:ea typeface="Calibri"/>
                        <a:cs typeface="Times New Roman" panose="02020603050405020304" pitchFamily="18" charset="0"/>
                      </a:endParaRPr>
                    </a:p>
                  </a:txBody>
                  <a:tcPr marL="31700" marR="31700" marT="0" marB="0"/>
                </a:tc>
                <a:tc>
                  <a:txBody>
                    <a:bodyPr/>
                    <a:lstStyle/>
                    <a:p>
                      <a:pPr algn="ctr">
                        <a:spcAft>
                          <a:spcPts val="0"/>
                        </a:spcAft>
                      </a:pPr>
                      <a:r>
                        <a:rPr lang="de-DE" sz="1200" dirty="0">
                          <a:effectLst/>
                          <a:latin typeface="Times New Roman" panose="02020603050405020304" pitchFamily="18" charset="0"/>
                          <a:cs typeface="Times New Roman" panose="02020603050405020304" pitchFamily="18" charset="0"/>
                        </a:rPr>
                        <a:t>R</a:t>
                      </a:r>
                      <a:endParaRPr lang="fr-FR" sz="1200" dirty="0">
                        <a:effectLst/>
                        <a:latin typeface="Times New Roman" panose="02020603050405020304" pitchFamily="18" charset="0"/>
                        <a:ea typeface="Calibri"/>
                        <a:cs typeface="Times New Roman" panose="02020603050405020304" pitchFamily="18" charset="0"/>
                      </a:endParaRPr>
                    </a:p>
                  </a:txBody>
                  <a:tcPr marL="31700" marR="31700" marT="0" marB="0"/>
                </a:tc>
                <a:tc vMerge="1">
                  <a:txBody>
                    <a:bodyPr/>
                    <a:lstStyle/>
                    <a:p>
                      <a:endParaRPr lang="fr-FR"/>
                    </a:p>
                  </a:txBody>
                  <a:tcPr/>
                </a:tc>
              </a:tr>
            </a:tbl>
          </a:graphicData>
        </a:graphic>
      </p:graphicFrame>
    </p:spTree>
    <p:extLst>
      <p:ext uri="{BB962C8B-B14F-4D97-AF65-F5344CB8AC3E}">
        <p14:creationId xmlns:p14="http://schemas.microsoft.com/office/powerpoint/2010/main" val="3868622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Autofit/>
          </a:bodyPr>
          <a:lstStyle/>
          <a:p>
            <a:r>
              <a:rPr lang="fr-FR" sz="2400" dirty="0" smtClean="0">
                <a:solidFill>
                  <a:schemeClr val="accent3"/>
                </a:solidFill>
                <a:latin typeface="Times New Roman" panose="02020603050405020304" pitchFamily="18" charset="0"/>
                <a:cs typeface="Times New Roman" panose="02020603050405020304" pitchFamily="18" charset="0"/>
              </a:rPr>
              <a:t>Deutsche problematische Konsonantenlaute für Wolofsprechende</a:t>
            </a:r>
            <a:endParaRPr lang="fr-FR" sz="2400" dirty="0">
              <a:solidFill>
                <a:schemeClr val="accent3"/>
              </a:solidFill>
              <a:latin typeface="Times New Roman" panose="02020603050405020304" pitchFamily="18" charset="0"/>
              <a:cs typeface="Times New Roman" panose="02020603050405020304" pitchFamily="18" charset="0"/>
            </a:endParaRPr>
          </a:p>
        </p:txBody>
      </p:sp>
      <p:sp>
        <p:nvSpPr>
          <p:cNvPr id="8" name="Espace réservé du contenu 7"/>
          <p:cNvSpPr>
            <a:spLocks noGrp="1"/>
          </p:cNvSpPr>
          <p:nvPr>
            <p:ph idx="1"/>
          </p:nvPr>
        </p:nvSpPr>
        <p:spPr>
          <a:xfrm>
            <a:off x="457200" y="1600200"/>
            <a:ext cx="8579296" cy="5141168"/>
          </a:xfrm>
        </p:spPr>
        <p:txBody>
          <a:bodyPr>
            <a:noAutofit/>
          </a:bodyPr>
          <a:lstStyle/>
          <a:p>
            <a:pPr>
              <a:buFont typeface="Wingdings" panose="05000000000000000000" pitchFamily="2" charset="2"/>
              <a:buChar char="§"/>
            </a:pPr>
            <a:r>
              <a:rPr lang="fr-FR" sz="1800" dirty="0" smtClean="0">
                <a:latin typeface="Times New Roman" panose="02020603050405020304" pitchFamily="18" charset="0"/>
                <a:cs typeface="Times New Roman" panose="02020603050405020304" pitchFamily="18" charset="0"/>
              </a:rPr>
              <a:t>Labio- dentaler stimmhafter Frikativ [v]   </a:t>
            </a:r>
          </a:p>
          <a:p>
            <a:pPr>
              <a:buFont typeface="Wingdings" panose="05000000000000000000" pitchFamily="2" charset="2"/>
              <a:buChar char="§"/>
            </a:pPr>
            <a:r>
              <a:rPr lang="fr-FR" sz="1800" dirty="0" smtClean="0">
                <a:latin typeface="Times New Roman" panose="02020603050405020304" pitchFamily="18" charset="0"/>
                <a:cs typeface="Times New Roman" panose="02020603050405020304" pitchFamily="18" charset="0"/>
              </a:rPr>
              <a:t>Alveo- dentaler stimmhafter Frikativ [z] </a:t>
            </a:r>
          </a:p>
          <a:p>
            <a:pPr>
              <a:buFont typeface="Wingdings" panose="05000000000000000000" pitchFamily="2" charset="2"/>
              <a:buChar char="§"/>
            </a:pPr>
            <a:r>
              <a:rPr lang="fr-FR" sz="1800" dirty="0" smtClean="0">
                <a:latin typeface="Times New Roman" panose="02020603050405020304" pitchFamily="18" charset="0"/>
                <a:cs typeface="Times New Roman" panose="02020603050405020304" pitchFamily="18" charset="0"/>
              </a:rPr>
              <a:t>Palato- alveolarer stimmloser Plosiv [</a:t>
            </a:r>
            <a:r>
              <a:rPr lang="de-DE" sz="1800" dirty="0" smtClean="0">
                <a:latin typeface="Times New Roman" panose="02020603050405020304" pitchFamily="18" charset="0"/>
                <a:cs typeface="Times New Roman" panose="02020603050405020304" pitchFamily="18" charset="0"/>
              </a:rPr>
              <a:t>ʃ]</a:t>
            </a:r>
          </a:p>
          <a:p>
            <a:pPr>
              <a:buFont typeface="Wingdings" panose="05000000000000000000" pitchFamily="2" charset="2"/>
              <a:buChar char="§"/>
            </a:pPr>
            <a:r>
              <a:rPr lang="fr-FR" sz="1800" dirty="0" smtClean="0">
                <a:latin typeface="Times New Roman" panose="02020603050405020304" pitchFamily="18" charset="0"/>
                <a:cs typeface="Times New Roman" panose="02020603050405020304" pitchFamily="18" charset="0"/>
              </a:rPr>
              <a:t>Palato- alveolarer stimmhafter Plosiv [</a:t>
            </a:r>
            <a:r>
              <a:rPr lang="de-DE" sz="1800" dirty="0">
                <a:latin typeface="Times New Roman" panose="02020603050405020304" pitchFamily="18" charset="0"/>
                <a:cs typeface="Times New Roman" panose="02020603050405020304" pitchFamily="18" charset="0"/>
              </a:rPr>
              <a:t>ʒ</a:t>
            </a:r>
            <a:r>
              <a:rPr lang="de-DE" sz="18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de-DE" sz="1800" dirty="0" smtClean="0">
                <a:latin typeface="Times New Roman" panose="02020603050405020304" pitchFamily="18" charset="0"/>
                <a:cs typeface="Times New Roman" panose="02020603050405020304" pitchFamily="18" charset="0"/>
              </a:rPr>
              <a:t>Glotaler stimmloser Frikativ [h]</a:t>
            </a:r>
          </a:p>
          <a:p>
            <a:pPr marL="0" indent="0">
              <a:buNone/>
            </a:pPr>
            <a:endParaRPr lang="de-DE" sz="1800" dirty="0" smtClean="0">
              <a:latin typeface="Times New Roman" panose="02020603050405020304" pitchFamily="18" charset="0"/>
              <a:cs typeface="Times New Roman" panose="02020603050405020304" pitchFamily="18" charset="0"/>
            </a:endParaRPr>
          </a:p>
          <a:p>
            <a:pPr marL="0" indent="0">
              <a:buNone/>
            </a:pPr>
            <a:r>
              <a:rPr lang="fr-FR" sz="1800" dirty="0" smtClean="0">
                <a:latin typeface="Times New Roman" panose="02020603050405020304" pitchFamily="18" charset="0"/>
                <a:cs typeface="Times New Roman" panose="02020603050405020304" pitchFamily="18" charset="0"/>
              </a:rPr>
              <a:t>Beispielwörter: </a:t>
            </a:r>
          </a:p>
          <a:p>
            <a:pPr marL="0" indent="0">
              <a:buNone/>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	Welche      [</a:t>
            </a:r>
            <a:r>
              <a:rPr lang="fr-FR" sz="1800" b="1" dirty="0" smtClean="0">
                <a:latin typeface="Times New Roman" panose="02020603050405020304" pitchFamily="18" charset="0"/>
                <a:cs typeface="Times New Roman" panose="02020603050405020304" pitchFamily="18" charset="0"/>
              </a:rPr>
              <a:t>v</a:t>
            </a:r>
            <a:r>
              <a:rPr lang="fr-FR" sz="1800" dirty="0" smtClean="0">
                <a:latin typeface="Times New Roman" panose="02020603050405020304" pitchFamily="18" charset="0"/>
                <a:cs typeface="Times New Roman" panose="02020603050405020304" pitchFamily="18" charset="0"/>
              </a:rPr>
              <a:t>ɛl</a:t>
            </a:r>
            <a:r>
              <a:rPr lang="az-Cyrl-AZ" sz="1800" dirty="0" smtClean="0">
                <a:latin typeface="Times New Roman" panose="02020603050405020304" pitchFamily="18" charset="0"/>
                <a:cs typeface="Times New Roman" panose="02020603050405020304" pitchFamily="18" charset="0"/>
              </a:rPr>
              <a:t>ҫә</a:t>
            </a:r>
            <a:r>
              <a:rPr lang="fr-FR" sz="1800" dirty="0" smtClean="0">
                <a:latin typeface="Times New Roman" panose="02020603050405020304" pitchFamily="18" charset="0"/>
                <a:cs typeface="Times New Roman" panose="02020603050405020304" pitchFamily="18" charset="0"/>
              </a:rPr>
              <a:t>]    </a:t>
            </a:r>
          </a:p>
          <a:p>
            <a:pPr marL="0" indent="0">
              <a:buNone/>
            </a:pPr>
            <a:r>
              <a:rPr lang="fr-FR" sz="1800" dirty="0" smtClean="0">
                <a:latin typeface="Times New Roman" panose="02020603050405020304" pitchFamily="18" charset="0"/>
                <a:cs typeface="Times New Roman" panose="02020603050405020304" pitchFamily="18" charset="0"/>
              </a:rPr>
              <a:t>		sagen  	  [</a:t>
            </a:r>
            <a:r>
              <a:rPr lang="fr-FR" sz="1800" b="1" dirty="0" smtClean="0">
                <a:latin typeface="Times New Roman" panose="02020603050405020304" pitchFamily="18" charset="0"/>
                <a:cs typeface="Times New Roman" panose="02020603050405020304" pitchFamily="18" charset="0"/>
              </a:rPr>
              <a:t>z</a:t>
            </a:r>
            <a:r>
              <a:rPr lang="fr-FR" sz="1800" dirty="0" smtClean="0">
                <a:latin typeface="Times New Roman" panose="02020603050405020304" pitchFamily="18" charset="0"/>
                <a:cs typeface="Times New Roman" panose="02020603050405020304" pitchFamily="18" charset="0"/>
              </a:rPr>
              <a:t>a:g</a:t>
            </a:r>
            <a:r>
              <a:rPr lang="az-Cyrl-AZ" sz="1800" dirty="0" smtClean="0">
                <a:latin typeface="Times New Roman" panose="02020603050405020304" pitchFamily="18" charset="0"/>
                <a:cs typeface="Times New Roman" panose="02020603050405020304" pitchFamily="18" charset="0"/>
              </a:rPr>
              <a:t>ә</a:t>
            </a:r>
            <a:r>
              <a:rPr lang="fr-FR" sz="1800" dirty="0" smtClean="0">
                <a:latin typeface="Times New Roman" panose="02020603050405020304" pitchFamily="18" charset="0"/>
                <a:cs typeface="Times New Roman" panose="02020603050405020304" pitchFamily="18" charset="0"/>
              </a:rPr>
              <a:t>n]</a:t>
            </a:r>
          </a:p>
          <a:p>
            <a:pPr marL="0" indent="0">
              <a:buNone/>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	schreiben   [</a:t>
            </a:r>
            <a:r>
              <a:rPr lang="de-DE" sz="1800" dirty="0" smtClean="0">
                <a:latin typeface="Times New Roman" panose="02020603050405020304" pitchFamily="18" charset="0"/>
                <a:cs typeface="Times New Roman" panose="02020603050405020304" pitchFamily="18" charset="0"/>
              </a:rPr>
              <a:t>ʃRaɪb</a:t>
            </a:r>
            <a:r>
              <a:rPr lang="az-Cyrl-AZ" sz="1800" dirty="0" smtClean="0">
                <a:latin typeface="Times New Roman" panose="02020603050405020304" pitchFamily="18" charset="0"/>
                <a:cs typeface="Times New Roman" panose="02020603050405020304" pitchFamily="18" charset="0"/>
              </a:rPr>
              <a:t>ә</a:t>
            </a:r>
            <a:r>
              <a:rPr lang="fr-FR" sz="1800" dirty="0" smtClean="0">
                <a:latin typeface="Times New Roman" panose="02020603050405020304" pitchFamily="18" charset="0"/>
                <a:cs typeface="Times New Roman" panose="02020603050405020304" pitchFamily="18" charset="0"/>
              </a:rPr>
              <a:t>n]</a:t>
            </a:r>
          </a:p>
          <a:p>
            <a:pPr marL="0" indent="0">
              <a:buNone/>
            </a:pPr>
            <a:r>
              <a:rPr lang="fr-FR" sz="1800" dirty="0" smtClean="0">
                <a:latin typeface="Times New Roman" panose="02020603050405020304" pitchFamily="18" charset="0"/>
                <a:cs typeface="Times New Roman" panose="02020603050405020304" pitchFamily="18" charset="0"/>
              </a:rPr>
              <a:t>		garage	  [ga:ra:</a:t>
            </a:r>
            <a:r>
              <a:rPr lang="de-DE" sz="1800" dirty="0" smtClean="0">
                <a:latin typeface="Times New Roman" panose="02020603050405020304" pitchFamily="18" charset="0"/>
                <a:cs typeface="Times New Roman" panose="02020603050405020304" pitchFamily="18" charset="0"/>
              </a:rPr>
              <a:t>ʒ]</a:t>
            </a:r>
          </a:p>
          <a:p>
            <a:pPr marL="0" indent="0">
              <a:buNone/>
            </a:pPr>
            <a:r>
              <a:rPr lang="de-DE" sz="1800" dirty="0">
                <a:latin typeface="Times New Roman" panose="02020603050405020304" pitchFamily="18" charset="0"/>
                <a:cs typeface="Times New Roman" panose="02020603050405020304" pitchFamily="18" charset="0"/>
              </a:rPr>
              <a:t>	</a:t>
            </a:r>
            <a:r>
              <a:rPr lang="de-DE" sz="1800" dirty="0" smtClean="0">
                <a:latin typeface="Times New Roman" panose="02020603050405020304" pitchFamily="18" charset="0"/>
                <a:cs typeface="Times New Roman" panose="02020603050405020304" pitchFamily="18" charset="0"/>
              </a:rPr>
              <a:t>	haus           [haʊs]</a:t>
            </a:r>
          </a:p>
          <a:p>
            <a:pPr marL="0" indent="0">
              <a:buNone/>
            </a:pPr>
            <a:r>
              <a:rPr lang="fr-FR" sz="1800" dirty="0" smtClean="0">
                <a:solidFill>
                  <a:srgbClr val="FF0000"/>
                </a:solidFill>
                <a:latin typeface="Times New Roman" panose="02020603050405020304" pitchFamily="18" charset="0"/>
                <a:cs typeface="Times New Roman" panose="02020603050405020304" pitchFamily="18" charset="0"/>
              </a:rPr>
              <a:t>Frage </a:t>
            </a:r>
          </a:p>
          <a:p>
            <a:pPr marL="0" indent="0">
              <a:buNone/>
            </a:pPr>
            <a:r>
              <a:rPr lang="fr-FR" sz="1800" dirty="0" smtClean="0">
                <a:latin typeface="Times New Roman" panose="02020603050405020304" pitchFamily="18" charset="0"/>
                <a:cs typeface="Times New Roman" panose="02020603050405020304" pitchFamily="18" charset="0"/>
              </a:rPr>
              <a:t>Wie werden diese Laute von den wolofsprechenden Lernenden ausgesprochen?</a:t>
            </a:r>
          </a:p>
          <a:p>
            <a:pPr marL="0" indent="0">
              <a:buNone/>
            </a:pPr>
            <a:endParaRPr lang="de-DE"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0808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786</TotalTime>
  <Words>4002</Words>
  <Application>Microsoft Office PowerPoint</Application>
  <PresentationFormat>Affichage à l'écran (4:3)</PresentationFormat>
  <Paragraphs>871</Paragraphs>
  <Slides>41</Slides>
  <Notes>0</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Thème Office</vt:lpstr>
      <vt:lpstr>Die Laute und Silben des Deutschen und Wolof: eine Kontrastive Untersuchung</vt:lpstr>
      <vt:lpstr>Inhaltverzeichnis</vt:lpstr>
      <vt:lpstr> Problemstellung </vt:lpstr>
      <vt:lpstr>Problemstellung</vt:lpstr>
      <vt:lpstr>Forschungsstand </vt:lpstr>
      <vt:lpstr> Forschungsstand</vt:lpstr>
      <vt:lpstr>Présentation PowerPoint</vt:lpstr>
      <vt:lpstr>phonetische Lautmerkmale </vt:lpstr>
      <vt:lpstr>Deutsche problematische Konsonantenlaute für Wolofsprechende</vt:lpstr>
      <vt:lpstr>Aussprache der problematischen Laute</vt:lpstr>
      <vt:lpstr>Das Französische als Hilfsmittel</vt:lpstr>
      <vt:lpstr>Lautung im Französischen</vt:lpstr>
      <vt:lpstr> phonetische Lautmerkmale</vt:lpstr>
      <vt:lpstr>Deutsche problematische Vokallaute für Wolofsprechende</vt:lpstr>
      <vt:lpstr>Aussprache der problematischen Vokallaute</vt:lpstr>
      <vt:lpstr>Das Französische als Hilfsmittel</vt:lpstr>
      <vt:lpstr> Laute und Nachbarlaute</vt:lpstr>
      <vt:lpstr>Nasalassimilation</vt:lpstr>
      <vt:lpstr>Stimmassimilation</vt:lpstr>
      <vt:lpstr>Stimmassimilation im Französischen</vt:lpstr>
      <vt:lpstr>Présentation PowerPoint</vt:lpstr>
      <vt:lpstr> Silbenkonstituenten </vt:lpstr>
      <vt:lpstr>Onset/Koda beider Sprachen</vt:lpstr>
      <vt:lpstr>Onset/Koda beider Sprachen</vt:lpstr>
      <vt:lpstr>Nukleus</vt:lpstr>
      <vt:lpstr>Nukleus</vt:lpstr>
      <vt:lpstr>Silbenverteilungsmethode </vt:lpstr>
      <vt:lpstr>Présentation PowerPoint</vt:lpstr>
      <vt:lpstr>Derivata</vt:lpstr>
      <vt:lpstr>Derivata</vt:lpstr>
      <vt:lpstr>Derivata</vt:lpstr>
      <vt:lpstr>Komposita</vt:lpstr>
      <vt:lpstr>Komposita</vt:lpstr>
      <vt:lpstr>Komposita</vt:lpstr>
      <vt:lpstr>Flektiva</vt:lpstr>
      <vt:lpstr>Flektiva</vt:lpstr>
      <vt:lpstr>Schlussfolgerung</vt:lpstr>
      <vt:lpstr> Literaturverzeichnis</vt:lpstr>
      <vt:lpstr>Literaturverzeichnis</vt:lpstr>
      <vt:lpstr>Literaturverzeichnis</vt:lpstr>
      <vt:lpstr>Vielen Dank für Ihre Aufmerksamkeit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Laute und Silben des Deutschen und Wolof: eine Kontrastive Untersuchung</dc:title>
  <dc:creator>Utilisateur Windows</dc:creator>
  <cp:lastModifiedBy>Utilisateur Windows</cp:lastModifiedBy>
  <cp:revision>94</cp:revision>
  <dcterms:created xsi:type="dcterms:W3CDTF">2023-06-01T09:14:12Z</dcterms:created>
  <dcterms:modified xsi:type="dcterms:W3CDTF">2023-06-15T10:11:09Z</dcterms:modified>
</cp:coreProperties>
</file>